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18"/>
  </p:notesMasterIdLst>
  <p:sldIdLst>
    <p:sldId id="256" r:id="rId2"/>
    <p:sldId id="433" r:id="rId3"/>
    <p:sldId id="435" r:id="rId4"/>
    <p:sldId id="311" r:id="rId5"/>
    <p:sldId id="340" r:id="rId6"/>
    <p:sldId id="383" r:id="rId7"/>
    <p:sldId id="328" r:id="rId8"/>
    <p:sldId id="270" r:id="rId9"/>
    <p:sldId id="274" r:id="rId10"/>
    <p:sldId id="426" r:id="rId11"/>
    <p:sldId id="314" r:id="rId12"/>
    <p:sldId id="361" r:id="rId13"/>
    <p:sldId id="438" r:id="rId14"/>
    <p:sldId id="439" r:id="rId15"/>
    <p:sldId id="337" r:id="rId16"/>
    <p:sldId id="349" r:id="rId1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4775209-FB65-6E4C-A4B5-03E9A1CDD9DE}">
          <p14:sldIdLst>
            <p14:sldId id="256"/>
            <p14:sldId id="433"/>
            <p14:sldId id="435"/>
            <p14:sldId id="311"/>
            <p14:sldId id="340"/>
            <p14:sldId id="383"/>
            <p14:sldId id="328"/>
            <p14:sldId id="270"/>
            <p14:sldId id="274"/>
            <p14:sldId id="426"/>
            <p14:sldId id="314"/>
            <p14:sldId id="361"/>
            <p14:sldId id="438"/>
            <p14:sldId id="439"/>
            <p14:sldId id="337"/>
            <p14:sldId id="349"/>
          </p14:sldIdLst>
        </p14:section>
        <p14:section name="Keep slides" id="{4D6D5E7B-7158-4143-98CD-B6AFF3C8F8B7}">
          <p14:sldIdLst/>
        </p14:section>
        <p14:section name="FactorAnalysis" id="{84128FA3-A08F-6D4D-9FEC-8F823795C346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290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700FF"/>
    <a:srgbClr val="FF0100"/>
    <a:srgbClr val="F8D4B3"/>
    <a:srgbClr val="78E505"/>
    <a:srgbClr val="FFFF00"/>
    <a:srgbClr val="00FFFF"/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73" autoAdjust="0"/>
    <p:restoredTop sz="81449" autoAdjust="0"/>
  </p:normalViewPr>
  <p:slideViewPr>
    <p:cSldViewPr snapToGrid="0" snapToObjects="1" showGuides="1">
      <p:cViewPr>
        <p:scale>
          <a:sx n="86" d="100"/>
          <a:sy n="86" d="100"/>
        </p:scale>
        <p:origin x="1512" y="208"/>
      </p:cViewPr>
      <p:guideLst>
        <p:guide orient="horz" pos="2137"/>
        <p:guide pos="2903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BB2FB6-4886-1B4B-A4B6-A0DC4297E045}" type="datetimeFigureOut">
              <a:rPr lang="en-US" smtClean="0"/>
              <a:t>9/26/17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A2FA91-5F73-9642-AF24-4A2A88CFD5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1614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FA91-5F73-9642-AF24-4A2A88CFD52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5672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dirty="0" smtClean="0"/>
              <a:t>左視覚</a:t>
            </a:r>
            <a:r>
              <a:rPr lang="en-US" altLang="ja-JP" dirty="0" smtClean="0"/>
              <a:t>10°</a:t>
            </a:r>
            <a:r>
              <a:rPr lang="ja-JP" altLang="en-US" dirty="0" smtClean="0"/>
              <a:t>以内からの入力神経線維走行の視神経乳頭への対応示します。</a:t>
            </a:r>
            <a:endParaRPr lang="en-US" altLang="ja-JP" dirty="0" smtClean="0"/>
          </a:p>
          <a:p>
            <a:endParaRPr lang="en-US" altLang="ja-JP" dirty="0" smtClean="0"/>
          </a:p>
          <a:p>
            <a:r>
              <a:rPr lang="ja-JP" altLang="en-US" dirty="0" smtClean="0"/>
              <a:t>左図</a:t>
            </a:r>
            <a:r>
              <a:rPr lang="ja-JP" altLang="en-US" dirty="0" smtClean="0"/>
              <a:t>、</a:t>
            </a:r>
            <a:r>
              <a:rPr lang="en-US" altLang="ja-JP" dirty="0" smtClean="0"/>
              <a:t>Hood</a:t>
            </a:r>
            <a:r>
              <a:rPr lang="ja-JP" altLang="en-US" dirty="0" smtClean="0"/>
              <a:t>らは中心</a:t>
            </a:r>
            <a:r>
              <a:rPr lang="en-US" altLang="ja-JP" dirty="0" smtClean="0"/>
              <a:t>8</a:t>
            </a:r>
            <a:r>
              <a:rPr lang="ja-JP" altLang="en-US" dirty="0" smtClean="0"/>
              <a:t>度の黄斑からの神経線維の走行</a:t>
            </a:r>
            <a:r>
              <a:rPr lang="ja-JP" altLang="en-US" dirty="0" smtClean="0"/>
              <a:t>を</a:t>
            </a:r>
            <a:r>
              <a:rPr lang="en-US" altLang="ja-JP" dirty="0" smtClean="0"/>
              <a:t>NFLD</a:t>
            </a:r>
            <a:r>
              <a:rPr lang="ja-JP" altLang="en-US" dirty="0" smtClean="0"/>
              <a:t>との図</a:t>
            </a:r>
            <a:r>
              <a:rPr lang="ja-JP" altLang="en-US" dirty="0" smtClean="0"/>
              <a:t>の様に</a:t>
            </a:r>
            <a:r>
              <a:rPr lang="ja-JP" altLang="en-US" dirty="0" smtClean="0"/>
              <a:t>示しています。</a:t>
            </a:r>
            <a:r>
              <a:rPr lang="en-US" altLang="ja-JP" dirty="0" smtClean="0"/>
              <a:t>Zhang</a:t>
            </a:r>
            <a:r>
              <a:rPr lang="ja-JP" altLang="en-US" dirty="0" smtClean="0"/>
              <a:t>らは</a:t>
            </a:r>
            <a:r>
              <a:rPr lang="en-US" altLang="ja-JP" dirty="0" smtClean="0"/>
              <a:t>180</a:t>
            </a:r>
            <a:r>
              <a:rPr lang="ja-JP" altLang="en-US" dirty="0" smtClean="0"/>
              <a:t>度を採択しています。</a:t>
            </a:r>
            <a:r>
              <a:rPr lang="en-US" altLang="ja-JP" dirty="0" smtClean="0"/>
              <a:t>Nakanishi</a:t>
            </a:r>
            <a:r>
              <a:rPr lang="ja-JP" altLang="en-US" dirty="0" smtClean="0"/>
              <a:t>らは、</a:t>
            </a:r>
            <a:r>
              <a:rPr lang="en-US" altLang="ja-JP" dirty="0" smtClean="0"/>
              <a:t>24-2</a:t>
            </a:r>
            <a:r>
              <a:rPr lang="ja-JP" altLang="en-US" dirty="0" smtClean="0"/>
              <a:t>、</a:t>
            </a:r>
            <a:r>
              <a:rPr lang="en-US" altLang="ja-JP" dirty="0" smtClean="0"/>
              <a:t>10-2</a:t>
            </a:r>
            <a:r>
              <a:rPr lang="ja-JP" altLang="en-US" dirty="0" smtClean="0"/>
              <a:t>の</a:t>
            </a:r>
            <a:r>
              <a:rPr lang="en-US" altLang="ja-JP" dirty="0" smtClean="0"/>
              <a:t>TD</a:t>
            </a:r>
            <a:r>
              <a:rPr lang="ja-JP" altLang="en-US" dirty="0" smtClean="0"/>
              <a:t>、</a:t>
            </a:r>
            <a:r>
              <a:rPr lang="en-US" altLang="ja-JP" dirty="0" smtClean="0"/>
              <a:t>cpRNFLT</a:t>
            </a:r>
            <a:r>
              <a:rPr lang="ja-JP" altLang="en-US" dirty="0" smtClean="0"/>
              <a:t>の測定値を因子分析をもちいて</a:t>
            </a:r>
            <a:r>
              <a:rPr lang="ja-JP" altLang="en-US" dirty="0" smtClean="0"/>
              <a:t>、</a:t>
            </a:r>
            <a:r>
              <a:rPr lang="en-US" altLang="ja-JP" dirty="0" smtClean="0"/>
              <a:t>HFA10-2</a:t>
            </a:r>
            <a:r>
              <a:rPr lang="ja-JP" altLang="en-US" dirty="0" smtClean="0"/>
              <a:t>の測定点に対応する乳頭</a:t>
            </a:r>
            <a:r>
              <a:rPr lang="en-US" altLang="ja-JP" dirty="0" err="1" smtClean="0"/>
              <a:t>ClockHour</a:t>
            </a:r>
            <a:r>
              <a:rPr lang="ja-JP" altLang="en-US" dirty="0" smtClean="0"/>
              <a:t>を右下図</a:t>
            </a:r>
            <a:r>
              <a:rPr lang="ja-JP" altLang="en-US" dirty="0" smtClean="0"/>
              <a:t>の様</a:t>
            </a:r>
            <a:r>
              <a:rPr lang="ja-JP" altLang="en-US" dirty="0" smtClean="0"/>
              <a:t>に示して</a:t>
            </a:r>
            <a:r>
              <a:rPr lang="ja-JP" altLang="en-US" dirty="0" smtClean="0"/>
              <a:t>います☆</a:t>
            </a:r>
            <a:endParaRPr lang="en-US" altLang="ja-JP" dirty="0" smtClean="0"/>
          </a:p>
          <a:p>
            <a:r>
              <a:rPr lang="ja-JP" altLang="en-US" dirty="0" smtClean="0"/>
              <a:t>いずれにしても、中心</a:t>
            </a:r>
            <a:r>
              <a:rPr lang="en-US" altLang="ja-JP" dirty="0" smtClean="0"/>
              <a:t>10°</a:t>
            </a:r>
            <a:r>
              <a:rPr lang="ja-JP" altLang="en-US" dirty="0" smtClean="0"/>
              <a:t>内の神経線維が視神経乳頭全体の神経線維をカバーするというのは解剖学的にも誤りといえます★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FA91-5F73-9642-AF24-4A2A88CFD52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1077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dirty="0" smtClean="0"/>
              <a:t>そこで</a:t>
            </a:r>
            <a:r>
              <a:rPr lang="en-US" altLang="ja-JP" dirty="0" err="1" smtClean="0"/>
              <a:t>Drasdo</a:t>
            </a:r>
            <a:r>
              <a:rPr lang="ja-JP" altLang="en-US" dirty="0" smtClean="0"/>
              <a:t>のモデルから、</a:t>
            </a:r>
            <a:r>
              <a:rPr lang="en-US" altLang="ja-JP" dirty="0" smtClean="0"/>
              <a:t>Turpin</a:t>
            </a:r>
            <a:r>
              <a:rPr lang="ja-JP" altLang="en-US" dirty="0" smtClean="0"/>
              <a:t>らが算出した</a:t>
            </a:r>
            <a:r>
              <a:rPr lang="en-US" altLang="ja-JP" dirty="0" smtClean="0"/>
              <a:t>RGC</a:t>
            </a:r>
            <a:r>
              <a:rPr lang="ja-JP" altLang="en-US" dirty="0" smtClean="0"/>
              <a:t>　</a:t>
            </a:r>
            <a:r>
              <a:rPr lang="en-US" altLang="ja-JP" dirty="0" smtClean="0"/>
              <a:t>displacement</a:t>
            </a:r>
            <a:r>
              <a:rPr lang="ja-JP" altLang="en-US" dirty="0" smtClean="0"/>
              <a:t>　</a:t>
            </a:r>
            <a:r>
              <a:rPr lang="en-US" altLang="ja-JP" dirty="0" smtClean="0"/>
              <a:t>test</a:t>
            </a:r>
            <a:r>
              <a:rPr lang="ja-JP" altLang="en-US" dirty="0" smtClean="0"/>
              <a:t>　</a:t>
            </a:r>
            <a:r>
              <a:rPr lang="en-US" altLang="ja-JP" dirty="0" smtClean="0"/>
              <a:t>point </a:t>
            </a:r>
            <a:r>
              <a:rPr lang="ja-JP" altLang="en-US" dirty="0" smtClean="0"/>
              <a:t>を用いて、再検討を行いました。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FA91-5F73-9642-AF24-4A2A88CFD52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2562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dirty="0" smtClean="0"/>
              <a:t>Displacement</a:t>
            </a:r>
            <a:r>
              <a:rPr lang="ja-JP" altLang="en-US" dirty="0" smtClean="0"/>
              <a:t>の結果</a:t>
            </a:r>
            <a:r>
              <a:rPr lang="ja-JP" altLang="en-US" dirty="0" smtClean="0"/>
              <a:t>、</a:t>
            </a:r>
            <a:r>
              <a:rPr lang="en-US" altLang="ja-JP" dirty="0" smtClean="0"/>
              <a:t>360</a:t>
            </a:r>
            <a:r>
              <a:rPr lang="ja-JP" altLang="en-US" dirty="0" smtClean="0"/>
              <a:t>、</a:t>
            </a:r>
            <a:r>
              <a:rPr lang="en-US" altLang="ja-JP" dirty="0" smtClean="0"/>
              <a:t>180°</a:t>
            </a:r>
            <a:r>
              <a:rPr lang="ja-JP" altLang="en-US" dirty="0" smtClean="0"/>
              <a:t>共にばらつき減少し、</a:t>
            </a:r>
            <a:r>
              <a:rPr lang="en-US" altLang="ja-JP" dirty="0" smtClean="0"/>
              <a:t>RGC_HFA</a:t>
            </a:r>
            <a:r>
              <a:rPr lang="ja-JP" altLang="en-US" dirty="0" smtClean="0"/>
              <a:t>と</a:t>
            </a:r>
            <a:r>
              <a:rPr lang="ja-JP" altLang="en-US" dirty="0" smtClean="0"/>
              <a:t>の対応が改善しました。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FA91-5F73-9642-AF24-4A2A88CFD52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0352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Harwerth</a:t>
            </a:r>
            <a:r>
              <a:rPr lang="ja-JP" altLang="en-US" dirty="0" smtClean="0"/>
              <a:t>のモデルは、中心</a:t>
            </a:r>
            <a:r>
              <a:rPr lang="en-US" altLang="ja-JP" dirty="0" smtClean="0"/>
              <a:t>5°</a:t>
            </a:r>
            <a:r>
              <a:rPr lang="ja-JP" altLang="en-US" dirty="0" smtClean="0"/>
              <a:t>以内の</a:t>
            </a:r>
            <a:r>
              <a:rPr lang="en-US" altLang="ja-JP" dirty="0" smtClean="0"/>
              <a:t>RGC</a:t>
            </a:r>
            <a:r>
              <a:rPr lang="ja-JP" altLang="en-US" dirty="0" smtClean="0"/>
              <a:t>数がが発散しており、１，３</a:t>
            </a:r>
            <a:r>
              <a:rPr lang="en-US" altLang="ja-JP" dirty="0" smtClean="0"/>
              <a:t>°</a:t>
            </a:r>
            <a:r>
              <a:rPr lang="ja-JP" altLang="en-US" dirty="0" smtClean="0"/>
              <a:t>　に測定点をもつ</a:t>
            </a:r>
            <a:r>
              <a:rPr lang="en-US" altLang="ja-JP" dirty="0" smtClean="0"/>
              <a:t>10-2</a:t>
            </a:r>
            <a:r>
              <a:rPr lang="ja-JP" altLang="en-US" dirty="0" smtClean="0"/>
              <a:t>では、</a:t>
            </a:r>
            <a:r>
              <a:rPr lang="en-US" altLang="ja-JP" dirty="0" smtClean="0"/>
              <a:t>MD</a:t>
            </a:r>
            <a:r>
              <a:rPr lang="ja-JP" altLang="en-US" dirty="0" smtClean="0"/>
              <a:t>値が高いほど推定</a:t>
            </a:r>
            <a:r>
              <a:rPr lang="en-US" altLang="ja-JP" dirty="0" smtClean="0"/>
              <a:t>RGC</a:t>
            </a:r>
            <a:r>
              <a:rPr lang="ja-JP" altLang="en-US" dirty="0" smtClean="0"/>
              <a:t>数が増大し、</a:t>
            </a:r>
            <a:r>
              <a:rPr lang="en-US" altLang="ja-JP" dirty="0" smtClean="0"/>
              <a:t>360</a:t>
            </a:r>
            <a:r>
              <a:rPr lang="ja-JP" altLang="en-US" dirty="0" smtClean="0"/>
              <a:t>度との相関が改善したと考えられます。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FA91-5F73-9642-AF24-4A2A88CFD52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6609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結語です</a:t>
            </a:r>
            <a:endParaRPr kumimoji="1" lang="en-US" altLang="ja-JP" dirty="0" smtClean="0"/>
          </a:p>
          <a:p>
            <a:r>
              <a:rPr kumimoji="1" lang="en-US" altLang="ja-JP" dirty="0" smtClean="0"/>
              <a:t>HFA10-2</a:t>
            </a:r>
            <a:r>
              <a:rPr kumimoji="1" lang="ja-JP" altLang="en-US" dirty="0" smtClean="0"/>
              <a:t>による</a:t>
            </a:r>
            <a:r>
              <a:rPr kumimoji="1" lang="en-US" altLang="ja-JP" dirty="0" smtClean="0"/>
              <a:t>RGC</a:t>
            </a:r>
            <a:r>
              <a:rPr kumimoji="1" lang="ja-JP" altLang="en-US" dirty="0" smtClean="0"/>
              <a:t>推定は有用、ウエイティングは有効である</a:t>
            </a:r>
            <a:r>
              <a:rPr kumimoji="1" lang="ja-JP" altLang="en-US" smtClean="0"/>
              <a:t>と思われた。</a:t>
            </a:r>
            <a:endParaRPr kumimoji="1" lang="ja-JP" altLang="en-US" dirty="0" smtClean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FA91-5F73-9642-AF24-4A2A88CFD52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9193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今回我々は、ハーワ－ス</a:t>
            </a:r>
            <a:r>
              <a:rPr kumimoji="1" lang="en-US" altLang="ja-JP" dirty="0" smtClean="0"/>
              <a:t>, </a:t>
            </a:r>
            <a:r>
              <a:rPr kumimoji="1" lang="ja-JP" altLang="en-US" dirty="0" smtClean="0"/>
              <a:t>メデーロスらの</a:t>
            </a:r>
            <a:r>
              <a:rPr kumimoji="1" lang="en-US" altLang="ja-JP" dirty="0" smtClean="0"/>
              <a:t>RGC</a:t>
            </a:r>
            <a:r>
              <a:rPr kumimoji="1" lang="ja-JP" altLang="en-US" dirty="0" smtClean="0"/>
              <a:t>数算出方法を応用し、緑内障患者のハンフリー視野</a:t>
            </a:r>
            <a:r>
              <a:rPr kumimoji="1" lang="en-US" altLang="ja-JP" dirty="0" smtClean="0"/>
              <a:t>10-2</a:t>
            </a:r>
            <a:r>
              <a:rPr kumimoji="1" lang="ja-JP" altLang="en-US" dirty="0" smtClean="0"/>
              <a:t>と光干渉断層計から</a:t>
            </a:r>
            <a:r>
              <a:rPr kumimoji="1" lang="en-US" altLang="ja-JP" dirty="0" smtClean="0"/>
              <a:t>RGC</a:t>
            </a:r>
            <a:r>
              <a:rPr kumimoji="1" lang="ja-JP" altLang="en-US" dirty="0" smtClean="0"/>
              <a:t>数を算出し、検討したので報告します★</a:t>
            </a:r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FA91-5F73-9642-AF24-4A2A88CFD52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8740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1" name="Shape 1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315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altLang="ja-JP" sz="1050" b="0" i="0" u="none" strike="noStrike" cap="none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2009</a:t>
            </a:r>
            <a:r>
              <a:rPr lang="ja-JP" altLang="en-US" sz="1050" b="0" i="0" u="none" strike="noStrike" cap="none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年</a:t>
            </a:r>
            <a:r>
              <a:rPr lang="en-US" altLang="ja-JP" sz="1050" b="0" i="0" u="none" strike="noStrike" cap="none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9</a:t>
            </a:r>
            <a:r>
              <a:rPr lang="ja-JP" altLang="en-US" sz="1050" b="0" i="0" u="none" strike="noStrike" cap="none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月から</a:t>
            </a:r>
            <a:r>
              <a:rPr lang="en-US" altLang="ja-JP" sz="1050" b="0" i="0" u="none" strike="noStrike" cap="none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2017</a:t>
            </a:r>
            <a:r>
              <a:rPr lang="ja-JP" altLang="en-US" sz="1050" b="0" i="0" u="none" strike="noStrike" cap="none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年</a:t>
            </a:r>
            <a:r>
              <a:rPr lang="en-US" altLang="ja-JP" sz="1050" b="0" i="0" u="none" strike="noStrike" cap="none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6</a:t>
            </a:r>
            <a:r>
              <a:rPr lang="ja-JP" altLang="en-US" sz="1050" b="0" i="0" u="none" strike="noStrike" cap="none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月、慈恵医大附属病院眼科において</a:t>
            </a:r>
            <a:r>
              <a:rPr lang="en-US" altLang="ja-JP" sz="1050" b="0" i="0" u="none" strike="noStrike" cap="none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HFA10-2</a:t>
            </a:r>
            <a:r>
              <a:rPr lang="ja-JP" altLang="en-US" sz="1050" b="0" i="0" u="none" strike="noStrike" cap="none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と</a:t>
            </a:r>
            <a:r>
              <a:rPr lang="en-US" altLang="ja-JP" sz="1050" b="0" i="0" u="none" strike="noStrike" cap="none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OCT</a:t>
            </a:r>
            <a:r>
              <a:rPr lang="ja-JP" altLang="en-US" sz="1050" b="0" i="0" u="none" strike="noStrike" cap="none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を同日に測定し、</a:t>
            </a:r>
            <a:r>
              <a:rPr lang="en-US" altLang="ja-JP" sz="1050" b="0" i="0" u="none" strike="noStrike" cap="none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HFA10-2</a:t>
            </a:r>
            <a:r>
              <a:rPr lang="ja-JP" altLang="en-US" sz="1050" b="0" i="0" u="none" strike="noStrike" cap="none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の信頼性指標と</a:t>
            </a:r>
            <a:r>
              <a:rPr lang="en-US" altLang="ja-JP" sz="1050" b="0" i="0" u="none" strike="noStrike" cap="none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OCT</a:t>
            </a:r>
            <a:r>
              <a:rPr lang="ja-JP" altLang="en-US" sz="1050" b="0" i="0" u="none" strike="noStrike" cap="none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基準を満たす</a:t>
            </a:r>
            <a:r>
              <a:rPr lang="en-US" altLang="ja-JP" sz="1050" b="0" i="0" u="none" strike="noStrike" cap="none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131</a:t>
            </a:r>
            <a:r>
              <a:rPr lang="ja-JP" altLang="en-US" sz="1050" b="0" i="0" u="none" strike="noStrike" cap="none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症例、</a:t>
            </a:r>
            <a:r>
              <a:rPr lang="en-US" altLang="ja-JP" sz="1050" b="0" i="0" u="none" strike="noStrike" cap="none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628</a:t>
            </a:r>
            <a:r>
              <a:rPr lang="ja-JP" altLang="en-US" sz="1050" b="0" i="0" u="none" strike="noStrike" cap="none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データセットです</a:t>
            </a:r>
            <a:r>
              <a:rPr lang="ja-JP" altLang="en-US" sz="105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★</a:t>
            </a:r>
            <a:endParaRPr sz="105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Shape 142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64678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altLang="ja-JP" sz="1050" dirty="0" smtClean="0">
                <a:latin typeface="+mn-ea"/>
                <a:ea typeface="+mn-ea"/>
              </a:rPr>
              <a:t>POAG,NTG,PPG</a:t>
            </a:r>
            <a:r>
              <a:rPr lang="ja-JP" altLang="en-US" sz="1050" dirty="0" smtClean="0">
                <a:latin typeface="+mn-ea"/>
                <a:ea typeface="+mn-ea"/>
              </a:rPr>
              <a:t>の</a:t>
            </a:r>
            <a:r>
              <a:rPr lang="en-US" altLang="ja-JP" sz="1050" dirty="0" smtClean="0">
                <a:latin typeface="+mn-ea"/>
                <a:ea typeface="+mn-ea"/>
              </a:rPr>
              <a:t>3</a:t>
            </a:r>
            <a:r>
              <a:rPr lang="ja-JP" altLang="en-US" sz="1050" dirty="0" smtClean="0">
                <a:latin typeface="+mn-ea"/>
                <a:ea typeface="+mn-ea"/>
              </a:rPr>
              <a:t>群の内訳をお示ししています。★</a:t>
            </a:r>
            <a:endParaRPr lang="ja-JP" altLang="en-US" sz="1050" dirty="0">
              <a:latin typeface="+mn-ea"/>
              <a:ea typeface="+mn-ea"/>
            </a:endParaRPr>
          </a:p>
        </p:txBody>
      </p:sp>
      <p:sp>
        <p:nvSpPr>
          <p:cNvPr id="172" name="Shape 172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lIns="91425" tIns="45700" rIns="91425" bIns="45700" anchor="b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>
                <a:latin typeface="Calibri" panose="020F0502020204030204" pitchFamily="34" charset="0"/>
                <a:ea typeface="ＭＳ ゴシック" panose="020B0609070205080204" pitchFamily="49" charset="-128"/>
                <a:cs typeface="Calibri" panose="020F0502020204030204" pitchFamily="34" charset="0"/>
              </a:rPr>
              <a:t>6</a:t>
            </a:fld>
            <a:endParaRPr lang="en-US" dirty="0">
              <a:latin typeface="Calibri" panose="020F0502020204030204" pitchFamily="34" charset="0"/>
              <a:ea typeface="ＭＳ ゴシック" panose="020B0609070205080204" pitchFamily="49" charset="-128"/>
              <a:cs typeface="Calibri" panose="020F0502020204030204" pitchFamily="34" charset="0"/>
            </a:endParaRPr>
          </a:p>
        </p:txBody>
      </p:sp>
      <p:sp>
        <p:nvSpPr>
          <p:cNvPr id="173" name="Shape 17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357765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20" name="Shape 2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ja-JP" altLang="en-US" sz="105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方法は</a:t>
            </a:r>
            <a:r>
              <a:rPr lang="en-US" sz="105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ハンフリーシータスタンダード10－2</a:t>
            </a:r>
            <a:r>
              <a:rPr lang="en-US" sz="1050" b="0" i="0" u="none" strike="noStrike" cap="none" dirty="0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とOCT</a:t>
            </a:r>
            <a:r>
              <a:rPr lang="en-US" sz="105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のオプティックディスクキューブを同日に行い</a:t>
            </a:r>
            <a:r>
              <a:rPr lang="ja-JP" altLang="en-US" sz="105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メデーロスらの方法を応用してハンフリ</a:t>
            </a:r>
            <a:r>
              <a:rPr lang="en-US" altLang="ja-JP" sz="105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-</a:t>
            </a:r>
            <a:r>
              <a:rPr lang="ja-JP" altLang="en-US" sz="105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と</a:t>
            </a:r>
            <a:r>
              <a:rPr lang="en-US" altLang="ja-JP" sz="105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OCT</a:t>
            </a:r>
            <a:r>
              <a:rPr lang="ja-JP" altLang="en-US" sz="105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から推定</a:t>
            </a:r>
            <a:r>
              <a:rPr lang="en-US" altLang="ja-JP" sz="105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RGC</a:t>
            </a:r>
            <a:r>
              <a:rPr lang="ja-JP" altLang="en-US" sz="105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数を算出しました★</a:t>
            </a:r>
            <a:endParaRPr lang="en-US" sz="1050" b="0" i="0" u="none" strike="noStrike" cap="none" dirty="0">
              <a:solidFill>
                <a:schemeClr val="dk1"/>
              </a:solidFill>
              <a:latin typeface="+mn-ea"/>
              <a:ea typeface="+mn-ea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15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endParaRPr sz="105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360"/>
              </a:spcBef>
              <a:spcAft>
                <a:spcPts val="0"/>
              </a:spcAft>
              <a:buSzPct val="25000"/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" name="Shape 221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129506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02" name="Shape 2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ja-JP" altLang="en-US" sz="105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ハンフリーからの推定は、上記の公式で算出されます。</a:t>
            </a:r>
            <a:endParaRPr lang="en-US" altLang="ja-JP" sz="1050" b="0" i="0" u="none" strike="noStrike" cap="none" dirty="0" smtClean="0">
              <a:solidFill>
                <a:schemeClr val="dk1"/>
              </a:solidFill>
              <a:latin typeface="+mn-ea"/>
              <a:ea typeface="+mn-ea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altLang="ja-JP" sz="105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m,</a:t>
            </a:r>
            <a:r>
              <a:rPr lang="ja-JP" altLang="en-US" sz="105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および</a:t>
            </a:r>
            <a:r>
              <a:rPr lang="en-US" altLang="ja-JP" sz="105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b</a:t>
            </a:r>
            <a:r>
              <a:rPr lang="ja-JP" altLang="en-US" sz="105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は定数で、偏心度</a:t>
            </a:r>
            <a:r>
              <a:rPr lang="en-US" altLang="ja-JP" sz="1050" b="0" i="0" u="none" strike="noStrike" cap="none" dirty="0" err="1" smtClean="0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ec</a:t>
            </a:r>
            <a:r>
              <a:rPr lang="ja-JP" altLang="en-US" sz="105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から算出されます。</a:t>
            </a:r>
            <a:endParaRPr lang="en-US" altLang="ja-JP" sz="1050" b="0" i="0" u="none" strike="noStrike" cap="none" dirty="0" smtClean="0">
              <a:solidFill>
                <a:schemeClr val="dk1"/>
              </a:solidFill>
              <a:latin typeface="+mn-ea"/>
              <a:ea typeface="+mn-ea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altLang="ja-JP" sz="1050" b="0" i="0" u="none" strike="noStrike" cap="none" dirty="0" err="1" smtClean="0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Gaglion</a:t>
            </a:r>
            <a:r>
              <a:rPr lang="en-US" altLang="ja-JP" sz="105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 cell quantity</a:t>
            </a:r>
            <a:r>
              <a:rPr lang="ja-JP" altLang="en-US" sz="105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（</a:t>
            </a:r>
            <a:r>
              <a:rPr lang="en-US" altLang="ja-JP" sz="105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GC</a:t>
            </a:r>
            <a:r>
              <a:rPr lang="ja-JP" altLang="en-US" sz="105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）は、網膜感度ｓ［</a:t>
            </a:r>
            <a:r>
              <a:rPr lang="en-US" altLang="ja-JP" sz="105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dB</a:t>
            </a:r>
            <a:r>
              <a:rPr lang="ja-JP" altLang="en-US" sz="105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］と定数ｍ，ｂ</a:t>
            </a:r>
            <a:r>
              <a:rPr lang="en-US" altLang="ja-JP" sz="105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 </a:t>
            </a:r>
            <a:r>
              <a:rPr lang="ja-JP" altLang="en-US" sz="105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から求められます。</a:t>
            </a:r>
            <a:endParaRPr lang="en-US" altLang="ja-JP" sz="1050" b="0" i="0" u="none" strike="noStrike" cap="none" dirty="0" smtClean="0">
              <a:solidFill>
                <a:schemeClr val="dk1"/>
              </a:solidFill>
              <a:latin typeface="+mn-ea"/>
              <a:ea typeface="+mn-ea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ja-JP" altLang="en-US" sz="105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すべての測定点での</a:t>
            </a:r>
            <a:r>
              <a:rPr lang="en-US" altLang="ja-JP" sz="105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GC</a:t>
            </a:r>
            <a:r>
              <a:rPr lang="ja-JP" altLang="en-US" sz="105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を積算したものが</a:t>
            </a:r>
            <a:r>
              <a:rPr lang="en-US" altLang="ja-JP" sz="105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RGC_HFA</a:t>
            </a:r>
            <a:r>
              <a:rPr lang="ja-JP" altLang="en-US" sz="105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となります。</a:t>
            </a:r>
            <a:endParaRPr lang="en-US" altLang="ja-JP" sz="1050" b="0" i="0" u="none" strike="noStrike" cap="none" dirty="0" smtClean="0">
              <a:solidFill>
                <a:schemeClr val="dk1"/>
              </a:solidFill>
              <a:latin typeface="+mn-ea"/>
              <a:ea typeface="+mn-ea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endParaRPr lang="en-US" altLang="ja-JP" sz="1050" b="0" i="0" u="none" strike="noStrike" cap="none" dirty="0" smtClean="0">
              <a:solidFill>
                <a:schemeClr val="dk1"/>
              </a:solidFill>
              <a:latin typeface="+mn-ea"/>
              <a:ea typeface="+mn-ea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ja-JP" altLang="en-US" sz="105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変数は、年齢、視覚偏心度、検査点での網膜感度となります。測定点の守備網膜面積から、２</a:t>
            </a:r>
            <a:r>
              <a:rPr lang="en-US" altLang="ja-JP" sz="105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°</a:t>
            </a:r>
            <a:r>
              <a:rPr lang="ja-JP" altLang="en-US" sz="105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間隔の測定点は、６</a:t>
            </a:r>
            <a:r>
              <a:rPr lang="en-US" altLang="ja-JP" sz="105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°</a:t>
            </a:r>
            <a:r>
              <a:rPr lang="ja-JP" altLang="en-US" sz="105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間隔の</a:t>
            </a:r>
            <a:r>
              <a:rPr lang="en-US" altLang="ja-JP" sz="105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1/9</a:t>
            </a:r>
            <a:r>
              <a:rPr lang="ja-JP" altLang="en-US" sz="105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の面積にに相当します。</a:t>
            </a:r>
            <a:endParaRPr lang="en-US" altLang="ja-JP" sz="1050" b="0" i="0" u="none" strike="noStrike" cap="none" dirty="0" smtClean="0">
              <a:solidFill>
                <a:schemeClr val="dk1"/>
              </a:solidFill>
              <a:latin typeface="+mn-ea"/>
              <a:ea typeface="+mn-ea"/>
              <a:cs typeface="Calibri"/>
              <a:sym typeface="Calibri"/>
            </a:endParaRPr>
          </a:p>
        </p:txBody>
      </p:sp>
      <p:sp>
        <p:nvSpPr>
          <p:cNvPr id="203" name="Shape 203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165098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dirty="0" smtClean="0"/>
              <a:t>RGC_OCT</a:t>
            </a:r>
            <a:r>
              <a:rPr lang="ja-JP" altLang="en-US" dirty="0" smtClean="0"/>
              <a:t>は上記より求められます。</a:t>
            </a:r>
            <a:endParaRPr lang="en-US" altLang="ja-JP" dirty="0" smtClean="0"/>
          </a:p>
          <a:p>
            <a:endParaRPr lang="en-US" altLang="ja-JP" dirty="0" smtClean="0"/>
          </a:p>
          <a:p>
            <a:r>
              <a:rPr lang="ja-JP" altLang="en-US" dirty="0" smtClean="0"/>
              <a:t> </a:t>
            </a:r>
            <a:r>
              <a:rPr lang="en-US" altLang="ja-JP" dirty="0" smtClean="0"/>
              <a:t>axonal density (d)</a:t>
            </a:r>
            <a:r>
              <a:rPr lang="ja-JP" altLang="en-US" dirty="0" smtClean="0"/>
              <a:t>は年齢により補正されます。</a:t>
            </a:r>
            <a:endParaRPr lang="en-US" altLang="ja-JP" dirty="0" smtClean="0"/>
          </a:p>
          <a:p>
            <a:r>
              <a:rPr lang="en-US" altLang="ja-JP" dirty="0" err="1" smtClean="0"/>
              <a:t>Correcton</a:t>
            </a:r>
            <a:r>
              <a:rPr lang="en-US" altLang="ja-JP" dirty="0" smtClean="0"/>
              <a:t> factor</a:t>
            </a:r>
            <a:r>
              <a:rPr lang="en-US" altLang="ja-JP" baseline="0" dirty="0" smtClean="0"/>
              <a:t> (c)</a:t>
            </a:r>
            <a:r>
              <a:rPr lang="ja-JP" altLang="en-US" baseline="0" dirty="0" smtClean="0"/>
              <a:t>は、</a:t>
            </a:r>
            <a:r>
              <a:rPr lang="en-US" altLang="ja-JP" baseline="0" dirty="0" smtClean="0"/>
              <a:t>MD</a:t>
            </a:r>
            <a:r>
              <a:rPr lang="ja-JP" altLang="en-US" baseline="0" dirty="0" smtClean="0"/>
              <a:t>値に応じて</a:t>
            </a:r>
            <a:r>
              <a:rPr lang="en-US" altLang="ja-JP" baseline="0" dirty="0" smtClean="0"/>
              <a:t>RNFL</a:t>
            </a:r>
            <a:r>
              <a:rPr lang="ja-JP" altLang="en-US" baseline="0" dirty="0" smtClean="0"/>
              <a:t>における</a:t>
            </a:r>
            <a:r>
              <a:rPr lang="en-US" altLang="ja-JP" baseline="0" dirty="0" smtClean="0"/>
              <a:t>axonal </a:t>
            </a:r>
            <a:r>
              <a:rPr lang="ja-JP" altLang="en-US" baseline="0" dirty="0" smtClean="0"/>
              <a:t>と</a:t>
            </a:r>
            <a:r>
              <a:rPr lang="en-US" altLang="ja-JP" baseline="0" dirty="0" smtClean="0"/>
              <a:t>non-axon</a:t>
            </a:r>
            <a:r>
              <a:rPr lang="ja-JP" altLang="en-US" baseline="0" dirty="0" smtClean="0"/>
              <a:t>要素を変更します。</a:t>
            </a:r>
            <a:endParaRPr lang="en-US" altLang="ja-JP" baseline="0" dirty="0" smtClean="0"/>
          </a:p>
          <a:p>
            <a:r>
              <a:rPr lang="en-US" altLang="ja-JP" baseline="0" dirty="0" smtClean="0"/>
              <a:t>Axon (a)</a:t>
            </a:r>
            <a:r>
              <a:rPr lang="ja-JP" altLang="en-US" baseline="0" dirty="0" smtClean="0"/>
              <a:t>は、</a:t>
            </a:r>
            <a:r>
              <a:rPr lang="en-US" altLang="ja-JP" baseline="0" dirty="0" smtClean="0"/>
              <a:t>cpRNFLT</a:t>
            </a:r>
            <a:r>
              <a:rPr lang="ja-JP" altLang="en-US" baseline="0" dirty="0" smtClean="0"/>
              <a:t>角度</a:t>
            </a:r>
            <a:r>
              <a:rPr lang="en-US" altLang="ja-JP" baseline="0" dirty="0" err="1" smtClean="0"/>
              <a:t>θ</a:t>
            </a:r>
            <a:r>
              <a:rPr lang="ja-JP" altLang="en-US" baseline="0" dirty="0" smtClean="0"/>
              <a:t>からと平均</a:t>
            </a:r>
            <a:r>
              <a:rPr lang="en-US" altLang="ja-JP" baseline="0" dirty="0" smtClean="0"/>
              <a:t>RNFLT</a:t>
            </a:r>
            <a:r>
              <a:rPr lang="ja-JP" altLang="en-US" baseline="0" dirty="0" smtClean="0"/>
              <a:t>より求め、得られます。</a:t>
            </a:r>
            <a:endParaRPr lang="en-US" altLang="ja-JP" dirty="0" smtClean="0"/>
          </a:p>
          <a:p>
            <a:endParaRPr lang="en-US" altLang="ja-JP" dirty="0" smtClean="0"/>
          </a:p>
          <a:p>
            <a:r>
              <a:rPr lang="ja-JP" altLang="en-US" dirty="0" smtClean="0"/>
              <a:t>本研究では</a:t>
            </a:r>
            <a:r>
              <a:rPr lang="en-US" altLang="ja-JP" dirty="0" smtClean="0"/>
              <a:t>Zhang</a:t>
            </a:r>
            <a:r>
              <a:rPr lang="ja-JP" altLang="en-US" dirty="0" smtClean="0"/>
              <a:t>らを参考に全周３６０</a:t>
            </a:r>
            <a:r>
              <a:rPr lang="en-US" altLang="ja-JP" dirty="0" smtClean="0"/>
              <a:t>°</a:t>
            </a:r>
            <a:r>
              <a:rPr lang="ja-JP" altLang="en-US" dirty="0" smtClean="0"/>
              <a:t>と半周１８０を採択しました。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FA91-5F73-9642-AF24-4A2A88CFD52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1895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10-2</a:t>
            </a:r>
            <a:r>
              <a:rPr kumimoji="1" lang="ja-JP" altLang="en-US" dirty="0" smtClean="0"/>
              <a:t>の</a:t>
            </a:r>
            <a:r>
              <a:rPr kumimoji="1" lang="en-US" altLang="ja-JP" dirty="0" smtClean="0"/>
              <a:t>MD</a:t>
            </a:r>
            <a:r>
              <a:rPr kumimoji="1" lang="ja-JP" altLang="en-US" dirty="0" smtClean="0"/>
              <a:t>と</a:t>
            </a:r>
            <a:r>
              <a:rPr kumimoji="1" lang="en-US" altLang="ja-JP" dirty="0" smtClean="0"/>
              <a:t>RGC_OCT</a:t>
            </a:r>
            <a:r>
              <a:rPr kumimoji="1" lang="ja-JP" altLang="en-US" dirty="0" smtClean="0"/>
              <a:t>の関係をしめします。青が</a:t>
            </a:r>
            <a:r>
              <a:rPr kumimoji="1" lang="en-US" altLang="ja-JP" dirty="0" smtClean="0"/>
              <a:t>RGCOCT360</a:t>
            </a:r>
            <a:r>
              <a:rPr kumimoji="1" lang="ja-JP" altLang="en-US" dirty="0" smtClean="0"/>
              <a:t>度。赤が</a:t>
            </a:r>
            <a:r>
              <a:rPr kumimoji="1" lang="en-US" altLang="ja-JP" dirty="0" smtClean="0"/>
              <a:t>RGCOCT</a:t>
            </a:r>
            <a:r>
              <a:rPr kumimoji="1" lang="ja-JP" altLang="en-US" dirty="0" smtClean="0"/>
              <a:t>１８０度です。</a:t>
            </a:r>
            <a:r>
              <a:rPr kumimoji="1" lang="en-US" altLang="ja-JP" dirty="0" smtClean="0"/>
              <a:t>RGC_OCT360</a:t>
            </a:r>
            <a:r>
              <a:rPr kumimoji="1" lang="ja-JP" altLang="en-US" dirty="0" smtClean="0"/>
              <a:t>度は、公式より</a:t>
            </a:r>
            <a:r>
              <a:rPr kumimoji="1" lang="en-US" altLang="ja-JP" dirty="0" smtClean="0"/>
              <a:t>RGC_OCT180</a:t>
            </a:r>
            <a:r>
              <a:rPr kumimoji="1" lang="ja-JP" altLang="en-US" dirty="0" smtClean="0"/>
              <a:t>の</a:t>
            </a:r>
            <a:r>
              <a:rPr kumimoji="1" lang="en-US" altLang="ja-JP" dirty="0" smtClean="0"/>
              <a:t>2</a:t>
            </a:r>
            <a:r>
              <a:rPr kumimoji="1" lang="ja-JP" altLang="en-US" dirty="0" smtClean="0"/>
              <a:t>倍の値をとります。</a:t>
            </a:r>
            <a:r>
              <a:rPr kumimoji="1" lang="en-US" altLang="ja-JP" dirty="0" smtClean="0"/>
              <a:t>RGC_OCT</a:t>
            </a:r>
            <a:r>
              <a:rPr kumimoji="1" lang="ja-JP" altLang="en-US" dirty="0" smtClean="0"/>
              <a:t>と</a:t>
            </a:r>
            <a:r>
              <a:rPr kumimoji="1" lang="en-US" altLang="ja-JP" dirty="0" smtClean="0"/>
              <a:t>MD</a:t>
            </a:r>
            <a:r>
              <a:rPr kumimoji="1" lang="ja-JP" altLang="en-US" dirty="0" smtClean="0"/>
              <a:t>の高い相関が認められました。また、</a:t>
            </a:r>
            <a:r>
              <a:rPr kumimoji="1" lang="en-US" altLang="ja-JP" dirty="0" smtClean="0"/>
              <a:t>MD</a:t>
            </a:r>
            <a:r>
              <a:rPr kumimoji="1" lang="ja-JP" altLang="en-US" dirty="0" smtClean="0"/>
              <a:t>値が良好なほど</a:t>
            </a:r>
            <a:r>
              <a:rPr kumimoji="1" lang="en-US" altLang="ja-JP" dirty="0" smtClean="0"/>
              <a:t>RGC_OCT</a:t>
            </a:r>
            <a:r>
              <a:rPr kumimoji="1" lang="ja-JP" altLang="en-US" dirty="0" smtClean="0"/>
              <a:t>にばらつきが認められることがわかります★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FA91-5F73-9642-AF24-4A2A88CFD52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143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dirty="0" smtClean="0"/>
              <a:t>RGC_HFA</a:t>
            </a:r>
            <a:r>
              <a:rPr lang="ja-JP" altLang="en-US" dirty="0" smtClean="0"/>
              <a:t>と</a:t>
            </a:r>
            <a:r>
              <a:rPr lang="en-US" altLang="ja-JP" dirty="0" smtClean="0"/>
              <a:t>RGC_OCT</a:t>
            </a:r>
            <a:r>
              <a:rPr lang="ja-JP" altLang="en-US" dirty="0" smtClean="0"/>
              <a:t>の関係を示します。</a:t>
            </a:r>
            <a:endParaRPr lang="en-US" altLang="ja-JP" dirty="0" smtClean="0"/>
          </a:p>
          <a:p>
            <a:endParaRPr lang="en-US" altLang="ja-JP" dirty="0" smtClean="0"/>
          </a:p>
          <a:p>
            <a:r>
              <a:rPr lang="en-US" altLang="ja-JP" dirty="0" smtClean="0"/>
              <a:t>RGC_10-2</a:t>
            </a:r>
            <a:r>
              <a:rPr lang="ja-JP" altLang="en-US" dirty="0" smtClean="0"/>
              <a:t>から算出した</a:t>
            </a:r>
            <a:r>
              <a:rPr lang="en-US" altLang="ja-JP" dirty="0" smtClean="0"/>
              <a:t>RGC</a:t>
            </a:r>
            <a:r>
              <a:rPr lang="ja-JP" altLang="en-US" dirty="0" smtClean="0"/>
              <a:t>数は平均</a:t>
            </a:r>
            <a:r>
              <a:rPr lang="en-US" altLang="ja-JP" dirty="0" smtClean="0"/>
              <a:t>51</a:t>
            </a:r>
            <a:r>
              <a:rPr lang="ja-JP" altLang="en-US" dirty="0" smtClean="0"/>
              <a:t>万</a:t>
            </a:r>
            <a:r>
              <a:rPr lang="en-US" altLang="ja-JP" dirty="0" smtClean="0"/>
              <a:t>5984</a:t>
            </a:r>
            <a:r>
              <a:rPr lang="ja-JP" altLang="en-US" dirty="0" smtClean="0"/>
              <a:t>、</a:t>
            </a:r>
            <a:r>
              <a:rPr lang="en-US" altLang="ja-JP" dirty="0" smtClean="0"/>
              <a:t>RGC_OCT360</a:t>
            </a:r>
            <a:r>
              <a:rPr lang="ja-JP" altLang="en-US" dirty="0" smtClean="0"/>
              <a:t>度の平均が</a:t>
            </a:r>
            <a:r>
              <a:rPr lang="en-US" altLang="ja-JP" dirty="0" smtClean="0"/>
              <a:t>55</a:t>
            </a:r>
            <a:r>
              <a:rPr lang="ja-JP" altLang="en-US" dirty="0" smtClean="0"/>
              <a:t>万</a:t>
            </a:r>
            <a:r>
              <a:rPr lang="en-US" altLang="ja-JP" dirty="0" smtClean="0"/>
              <a:t>3615, RGC_OCT180</a:t>
            </a:r>
            <a:r>
              <a:rPr lang="ja-JP" altLang="en-US" dirty="0" smtClean="0"/>
              <a:t>度の平均が</a:t>
            </a:r>
            <a:r>
              <a:rPr lang="en-US" altLang="ja-JP" dirty="0" smtClean="0"/>
              <a:t>27</a:t>
            </a:r>
            <a:r>
              <a:rPr lang="ja-JP" altLang="en-US" dirty="0" smtClean="0"/>
              <a:t>万</a:t>
            </a:r>
            <a:r>
              <a:rPr lang="en-US" altLang="ja-JP" dirty="0" smtClean="0"/>
              <a:t>6394</a:t>
            </a:r>
            <a:r>
              <a:rPr lang="ja-JP" altLang="en-US" dirty="0" smtClean="0"/>
              <a:t>でした。左の散布図からも、</a:t>
            </a:r>
            <a:r>
              <a:rPr lang="en-US" altLang="ja-JP" dirty="0" smtClean="0"/>
              <a:t>RGRGC</a:t>
            </a:r>
            <a:r>
              <a:rPr lang="ja-JP" altLang="en-US" dirty="0" smtClean="0"/>
              <a:t>＿</a:t>
            </a:r>
            <a:r>
              <a:rPr lang="en-US" altLang="ja-JP" dirty="0" smtClean="0"/>
              <a:t>OCT360</a:t>
            </a:r>
            <a:r>
              <a:rPr lang="ja-JP" altLang="en-US" dirty="0" smtClean="0"/>
              <a:t>の方が、</a:t>
            </a:r>
            <a:r>
              <a:rPr lang="en-US" altLang="ja-JP" dirty="0" smtClean="0"/>
              <a:t>RGC_HFA</a:t>
            </a:r>
            <a:r>
              <a:rPr lang="ja-JP" altLang="en-US" dirty="0" smtClean="0"/>
              <a:t>との対応が良いことがわかります。★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FA91-5F73-9642-AF24-4A2A88CFD52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0430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10563-3CC0-F64E-A5F4-9F39B8D15304}" type="datetimeFigureOut">
              <a:rPr lang="en-US" smtClean="0"/>
              <a:t>9/26/17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02D13-71D5-4849-A306-8B6BA307D13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10563-3CC0-F64E-A5F4-9F39B8D15304}" type="datetimeFigureOut">
              <a:rPr lang="en-US" smtClean="0"/>
              <a:t>9/26/17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02D13-71D5-4849-A306-8B6BA307D13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10563-3CC0-F64E-A5F4-9F39B8D15304}" type="datetimeFigureOut">
              <a:rPr lang="en-US" smtClean="0"/>
              <a:t>9/26/17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02D13-71D5-4849-A306-8B6BA307D13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10563-3CC0-F64E-A5F4-9F39B8D15304}" type="datetimeFigureOut">
              <a:rPr lang="en-US" smtClean="0"/>
              <a:t>9/26/17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02D13-71D5-4849-A306-8B6BA307D13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10563-3CC0-F64E-A5F4-9F39B8D15304}" type="datetimeFigureOut">
              <a:rPr lang="en-US" smtClean="0"/>
              <a:t>9/26/17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02D13-71D5-4849-A306-8B6BA307D13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10563-3CC0-F64E-A5F4-9F39B8D15304}" type="datetimeFigureOut">
              <a:rPr lang="en-US" smtClean="0"/>
              <a:t>9/26/17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02D13-71D5-4849-A306-8B6BA307D13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10563-3CC0-F64E-A5F4-9F39B8D15304}" type="datetimeFigureOut">
              <a:rPr lang="en-US" smtClean="0"/>
              <a:t>9/26/17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02D13-71D5-4849-A306-8B6BA307D13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10563-3CC0-F64E-A5F4-9F39B8D15304}" type="datetimeFigureOut">
              <a:rPr lang="en-US" smtClean="0"/>
              <a:t>9/26/17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02D13-71D5-4849-A306-8B6BA307D13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10563-3CC0-F64E-A5F4-9F39B8D15304}" type="datetimeFigureOut">
              <a:rPr lang="en-US" smtClean="0"/>
              <a:t>9/26/17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02D13-71D5-4849-A306-8B6BA307D13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10563-3CC0-F64E-A5F4-9F39B8D15304}" type="datetimeFigureOut">
              <a:rPr lang="en-US" smtClean="0"/>
              <a:t>9/26/17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02D13-71D5-4849-A306-8B6BA307D13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10563-3CC0-F64E-A5F4-9F39B8D15304}" type="datetimeFigureOut">
              <a:rPr lang="en-US" smtClean="0"/>
              <a:t>9/26/17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02D13-71D5-4849-A306-8B6BA307D13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D10563-3CC0-F64E-A5F4-9F39B8D15304}" type="datetimeFigureOut">
              <a:rPr lang="en-US" smtClean="0"/>
              <a:t>9/26/17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402D13-71D5-4849-A306-8B6BA307D1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9758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tif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4" Type="http://schemas.openxmlformats.org/officeDocument/2006/relationships/image" Target="../media/image12.tif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767522"/>
            <a:ext cx="7772400" cy="1907439"/>
          </a:xfrm>
        </p:spPr>
        <p:txBody>
          <a:bodyPr>
            <a:normAutofit/>
          </a:bodyPr>
          <a:lstStyle/>
          <a:p>
            <a:r>
              <a:rPr lang="ja-JP" altLang="en-US" sz="4800" dirty="0" smtClean="0"/>
              <a:t>ハンフリー</a:t>
            </a:r>
            <a:r>
              <a:rPr lang="en-US" altLang="ja-JP" sz="4800" dirty="0" smtClean="0"/>
              <a:t>10-2</a:t>
            </a:r>
            <a:r>
              <a:rPr lang="ja-JP" altLang="en-US" sz="4800" dirty="0" smtClean="0"/>
              <a:t>と</a:t>
            </a:r>
            <a:r>
              <a:rPr lang="en-US" altLang="ja-JP" sz="4800" dirty="0" smtClean="0"/>
              <a:t>OCT</a:t>
            </a:r>
            <a:r>
              <a:rPr lang="ja-JP" altLang="en-US" sz="4800" dirty="0" smtClean="0"/>
              <a:t>から算出する網膜神経節細胞数</a:t>
            </a:r>
            <a:endParaRPr lang="en-US" sz="4800" dirty="0"/>
          </a:p>
        </p:txBody>
      </p:sp>
      <p:sp>
        <p:nvSpPr>
          <p:cNvPr id="4" name="Rectangle 19"/>
          <p:cNvSpPr txBox="1">
            <a:spLocks noGrp="1" noChangeArrowheads="1"/>
          </p:cNvSpPr>
          <p:nvPr>
            <p:ph type="subTitle" idx="1"/>
          </p:nvPr>
        </p:nvSpPr>
        <p:spPr bwMode="auto">
          <a:xfrm>
            <a:off x="285750" y="3830638"/>
            <a:ext cx="8572500" cy="24314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396875" indent="-396875" algn="l" defTabSz="9128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indent="-396875" algn="l" defTabSz="9128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8888" indent="-344488" algn="l" defTabSz="9128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4963" indent="-346075" algn="l" defTabSz="9128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41513" indent="-336550" algn="l" defTabSz="9128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Tx/>
              <a:buNone/>
            </a:pPr>
            <a:r>
              <a:rPr lang="ja-JP" altLang="en-US" sz="2400" dirty="0" smtClean="0"/>
              <a:t>田邉　義政</a:t>
            </a:r>
            <a:r>
              <a:rPr lang="en-US" altLang="ja-JP" sz="2400" baseline="30000" dirty="0" smtClean="0"/>
              <a:t>1</a:t>
            </a:r>
            <a:r>
              <a:rPr lang="ja-JP" altLang="en-US" sz="2400" baseline="30000" dirty="0" smtClean="0"/>
              <a:t>） 　</a:t>
            </a:r>
            <a:r>
              <a:rPr lang="ja-JP" altLang="en-US" sz="2400" dirty="0" smtClean="0"/>
              <a:t>小川　俊平</a:t>
            </a:r>
            <a:r>
              <a:rPr lang="en-US" altLang="ja-JP" sz="2400" baseline="30000" dirty="0" smtClean="0"/>
              <a:t>2,3</a:t>
            </a:r>
            <a:r>
              <a:rPr lang="ja-JP" altLang="en-US" sz="2400" baseline="30000" dirty="0" smtClean="0"/>
              <a:t>）　</a:t>
            </a:r>
            <a:r>
              <a:rPr lang="ja-JP" altLang="en-US" sz="2400" dirty="0" smtClean="0"/>
              <a:t>野呂　隆彦</a:t>
            </a:r>
            <a:r>
              <a:rPr lang="en-US" altLang="ja-JP" sz="2400" baseline="30000" dirty="0" smtClean="0"/>
              <a:t>2</a:t>
            </a:r>
            <a:r>
              <a:rPr lang="ja-JP" altLang="en-US" sz="2400" baseline="30000" dirty="0" smtClean="0"/>
              <a:t>）</a:t>
            </a:r>
            <a:r>
              <a:rPr lang="en-US" altLang="ja-JP" sz="2400" baseline="30000" dirty="0" smtClean="0"/>
              <a:t>4)</a:t>
            </a:r>
            <a:r>
              <a:rPr lang="ja-JP" altLang="en-US" sz="2400" baseline="30000" dirty="0" smtClean="0"/>
              <a:t> 　</a:t>
            </a:r>
            <a:r>
              <a:rPr lang="ja-JP" altLang="en-US" sz="2400" dirty="0" smtClean="0"/>
              <a:t>伊藤　義徳</a:t>
            </a:r>
            <a:r>
              <a:rPr lang="en-US" altLang="ja-JP" sz="2400" baseline="30000" dirty="0" smtClean="0"/>
              <a:t>2)</a:t>
            </a:r>
            <a:endParaRPr lang="en-US" sz="2400" baseline="30000" dirty="0" smtClean="0"/>
          </a:p>
          <a:p>
            <a:pPr marL="0" indent="0" algn="ctr">
              <a:buFontTx/>
              <a:buNone/>
            </a:pPr>
            <a:r>
              <a:rPr lang="ja-JP" altLang="en-US" sz="2400" dirty="0" smtClean="0"/>
              <a:t>奥出　祥代</a:t>
            </a:r>
            <a:r>
              <a:rPr lang="en-US" altLang="ja-JP" sz="2400" baseline="30000" dirty="0" smtClean="0"/>
              <a:t>2</a:t>
            </a:r>
            <a:r>
              <a:rPr lang="ja-JP" altLang="en-US" sz="2400" baseline="30000" dirty="0" smtClean="0"/>
              <a:t>）   </a:t>
            </a:r>
            <a:r>
              <a:rPr lang="ja-JP" altLang="en-US" sz="2400" dirty="0" smtClean="0"/>
              <a:t>郡司</a:t>
            </a:r>
            <a:r>
              <a:rPr lang="ja-JP" altLang="en-US" sz="2400" dirty="0"/>
              <a:t>　久人</a:t>
            </a:r>
            <a:r>
              <a:rPr lang="en-US" altLang="ja-JP" sz="2400" baseline="30000" dirty="0"/>
              <a:t>1</a:t>
            </a:r>
            <a:r>
              <a:rPr lang="ja-JP" altLang="en-US" sz="2400" baseline="30000" dirty="0"/>
              <a:t>）</a:t>
            </a:r>
            <a:r>
              <a:rPr lang="ja-JP" altLang="en-US" sz="2400" dirty="0" smtClean="0"/>
              <a:t>　中野　匡</a:t>
            </a:r>
            <a:r>
              <a:rPr lang="en-US" altLang="ja-JP" sz="2400" baseline="30000" dirty="0" smtClean="0"/>
              <a:t>2</a:t>
            </a:r>
            <a:r>
              <a:rPr lang="ja-JP" altLang="en-US" sz="2400" baseline="30000" dirty="0" smtClean="0"/>
              <a:t>） </a:t>
            </a:r>
          </a:p>
          <a:p>
            <a:pPr marL="0" indent="0" algn="ctr">
              <a:buFont typeface="Wingdings" pitchFamily="2" charset="2"/>
              <a:buNone/>
            </a:pPr>
            <a:endParaRPr lang="en-US" altLang="ja-JP" sz="2000" dirty="0" smtClean="0"/>
          </a:p>
          <a:p>
            <a:pPr marL="0" indent="0" algn="ctr">
              <a:buFont typeface="Wingdings" pitchFamily="2" charset="2"/>
              <a:buNone/>
            </a:pPr>
            <a:r>
              <a:rPr lang="en-US" altLang="ja-JP" sz="2000" dirty="0" smtClean="0"/>
              <a:t>1</a:t>
            </a:r>
            <a:r>
              <a:rPr lang="ja-JP" altLang="en-US" sz="2000" dirty="0" smtClean="0"/>
              <a:t>）東京慈恵会医科大学附属柏病院　</a:t>
            </a:r>
            <a:endParaRPr lang="en-US" sz="2000" dirty="0" smtClean="0"/>
          </a:p>
          <a:p>
            <a:pPr marL="0" indent="0" algn="ctr">
              <a:buFont typeface="Wingdings" pitchFamily="2" charset="2"/>
              <a:buNone/>
            </a:pPr>
            <a:r>
              <a:rPr lang="en-US" altLang="ja-JP" sz="2000" dirty="0" smtClean="0"/>
              <a:t>2</a:t>
            </a:r>
            <a:r>
              <a:rPr lang="ja-JP" altLang="en-US" sz="2000" dirty="0" smtClean="0"/>
              <a:t>）東京慈恵会医科大学附属病院　</a:t>
            </a:r>
            <a:endParaRPr lang="en-US" altLang="ja-JP" sz="2000" dirty="0" smtClean="0"/>
          </a:p>
          <a:p>
            <a:pPr marL="0" indent="0" algn="ctr">
              <a:buFont typeface="Wingdings" pitchFamily="2" charset="2"/>
              <a:buNone/>
            </a:pPr>
            <a:r>
              <a:rPr lang="en-US" altLang="ja-JP" sz="2000" dirty="0" smtClean="0"/>
              <a:t>3)</a:t>
            </a:r>
            <a:r>
              <a:rPr lang="ja-JP" altLang="en-US" sz="2000" dirty="0" smtClean="0"/>
              <a:t>厚木市立病院　眼科</a:t>
            </a:r>
            <a:endParaRPr lang="en-US" altLang="ja-JP" sz="2000" dirty="0" smtClean="0"/>
          </a:p>
          <a:p>
            <a:pPr marL="0" indent="0" algn="ctr">
              <a:buFont typeface="Wingdings" pitchFamily="2" charset="2"/>
              <a:buNone/>
            </a:pPr>
            <a:r>
              <a:rPr lang="en-US" altLang="ja-JP" sz="2000" dirty="0" smtClean="0"/>
              <a:t>4)</a:t>
            </a:r>
            <a:r>
              <a:rPr lang="ja-JP" altLang="en-US" sz="2000" dirty="0" smtClean="0"/>
              <a:t>スタンフォード大学</a:t>
            </a:r>
          </a:p>
        </p:txBody>
      </p:sp>
    </p:spTree>
    <p:extLst>
      <p:ext uri="{BB962C8B-B14F-4D97-AF65-F5344CB8AC3E}">
        <p14:creationId xmlns:p14="http://schemas.microsoft.com/office/powerpoint/2010/main" val="821737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282680" y="1858297"/>
            <a:ext cx="6135326" cy="4601494"/>
            <a:chOff x="282680" y="1858297"/>
            <a:chExt cx="6135326" cy="4601494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2680" y="1858297"/>
              <a:ext cx="6135326" cy="4601494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 rot="16200000">
              <a:off x="-238921" y="3883121"/>
              <a:ext cx="1726002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mtClean="0"/>
                <a:t>RGC OCT</a:t>
              </a:r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latin typeface="+mj-ea"/>
              </a:rPr>
              <a:t>MD10-2 vs RGC_OCT</a:t>
            </a:r>
            <a:endParaRPr lang="en-US" dirty="0">
              <a:latin typeface="+mj-ea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5651276" y="2701873"/>
            <a:ext cx="2026497" cy="2774719"/>
            <a:chOff x="6199058" y="2362200"/>
            <a:chExt cx="2083674" cy="2989432"/>
          </a:xfrm>
        </p:grpSpPr>
        <p:sp>
          <p:nvSpPr>
            <p:cNvPr id="5" name="Oval 4"/>
            <p:cNvSpPr/>
            <p:nvPr/>
          </p:nvSpPr>
          <p:spPr>
            <a:xfrm>
              <a:off x="6959600" y="2362200"/>
              <a:ext cx="800100" cy="800100"/>
            </a:xfrm>
            <a:prstGeom prst="ellipse">
              <a:avLst/>
            </a:prstGeom>
            <a:solidFill>
              <a:srgbClr val="0700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6953300" y="3833811"/>
              <a:ext cx="806400" cy="806400"/>
              <a:chOff x="6953300" y="3833811"/>
              <a:chExt cx="806400" cy="806400"/>
            </a:xfrm>
          </p:grpSpPr>
          <p:sp>
            <p:nvSpPr>
              <p:cNvPr id="11" name="Oval 10"/>
              <p:cNvSpPr/>
              <p:nvPr/>
            </p:nvSpPr>
            <p:spPr>
              <a:xfrm>
                <a:off x="6959600" y="3836961"/>
                <a:ext cx="800100" cy="80010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Pie 11"/>
              <p:cNvSpPr/>
              <p:nvPr/>
            </p:nvSpPr>
            <p:spPr>
              <a:xfrm rot="10800000">
                <a:off x="6953300" y="3833811"/>
                <a:ext cx="806400" cy="806400"/>
              </a:xfrm>
              <a:prstGeom prst="pie">
                <a:avLst>
                  <a:gd name="adj1" fmla="val 5423411"/>
                  <a:gd name="adj2" fmla="val 16181995"/>
                </a:avLst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7" name="TextBox 6"/>
            <p:cNvSpPr txBox="1"/>
            <p:nvPr/>
          </p:nvSpPr>
          <p:spPr>
            <a:xfrm>
              <a:off x="6199058" y="3355349"/>
              <a:ext cx="867324" cy="3647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 smtClean="0"/>
                <a:t>cpRNFL</a:t>
              </a:r>
              <a:endParaRPr lang="en-US" sz="16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088636" y="3128723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360</a:t>
              </a:r>
              <a:endParaRPr 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088636" y="4649217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180</a:t>
              </a:r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294348" y="5053198"/>
              <a:ext cx="1988384" cy="2984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Zhang C. Ophthalmol 2014</a:t>
              </a:r>
              <a:endParaRPr lang="en-US" sz="1200" dirty="0"/>
            </a:p>
          </p:txBody>
        </p:sp>
      </p:grpSp>
      <p:sp>
        <p:nvSpPr>
          <p:cNvPr id="15" name="テキスト ボックス 15"/>
          <p:cNvSpPr txBox="1"/>
          <p:nvPr/>
        </p:nvSpPr>
        <p:spPr>
          <a:xfrm>
            <a:off x="2246390" y="3627568"/>
            <a:ext cx="1263141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 smtClean="0"/>
              <a:t> R=0.895</a:t>
            </a:r>
          </a:p>
        </p:txBody>
      </p:sp>
      <p:sp>
        <p:nvSpPr>
          <p:cNvPr id="16" name="テキスト ボックス 16"/>
          <p:cNvSpPr txBox="1"/>
          <p:nvPr/>
        </p:nvSpPr>
        <p:spPr>
          <a:xfrm>
            <a:off x="4608512" y="5412532"/>
            <a:ext cx="1263141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 smtClean="0"/>
              <a:t> R=0.895</a:t>
            </a:r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7387264" y="2904875"/>
            <a:ext cx="924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OCT360</a:t>
            </a:r>
            <a:endParaRPr kumimoji="1" lang="ja-JP" altLang="en-US" dirty="0"/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7387264" y="4257361"/>
            <a:ext cx="924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OCT180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5095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88664"/>
            <a:ext cx="8444712" cy="1325563"/>
          </a:xfrm>
        </p:spPr>
        <p:txBody>
          <a:bodyPr>
            <a:normAutofit/>
          </a:bodyPr>
          <a:lstStyle/>
          <a:p>
            <a:r>
              <a:rPr lang="en-US" sz="4000" dirty="0" smtClean="0">
                <a:latin typeface="+mj-ea"/>
              </a:rPr>
              <a:t>RGC_</a:t>
            </a:r>
            <a:r>
              <a:rPr lang="en-US" altLang="ja-JP" sz="4000" dirty="0" smtClean="0">
                <a:solidFill>
                  <a:srgbClr val="FF0000"/>
                </a:solidFill>
                <a:latin typeface="+mj-ea"/>
              </a:rPr>
              <a:t>HFA</a:t>
            </a:r>
            <a:r>
              <a:rPr lang="en-US" altLang="ja-JP" sz="4000" dirty="0" smtClean="0">
                <a:latin typeface="+mj-ea"/>
              </a:rPr>
              <a:t> vs</a:t>
            </a:r>
            <a:r>
              <a:rPr lang="en-US" sz="4000" dirty="0" smtClean="0">
                <a:latin typeface="+mj-ea"/>
              </a:rPr>
              <a:t> RGC_OCT</a:t>
            </a:r>
            <a:br>
              <a:rPr lang="en-US" sz="4000" dirty="0" smtClean="0">
                <a:latin typeface="+mj-ea"/>
              </a:rPr>
            </a:br>
            <a:r>
              <a:rPr lang="en-US" sz="3200" dirty="0" smtClean="0">
                <a:latin typeface="+mj-ea"/>
              </a:rPr>
              <a:t>360 </a:t>
            </a:r>
            <a:r>
              <a:rPr lang="en-US" altLang="ja-JP" sz="3200" dirty="0" smtClean="0">
                <a:latin typeface="+mj-ea"/>
              </a:rPr>
              <a:t>&amp;</a:t>
            </a:r>
            <a:r>
              <a:rPr lang="en-US" sz="3200" dirty="0" smtClean="0">
                <a:latin typeface="+mj-ea"/>
              </a:rPr>
              <a:t>180 degree</a:t>
            </a:r>
            <a:endParaRPr lang="en-US" sz="4000" dirty="0">
              <a:latin typeface="+mj-ea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14227"/>
            <a:ext cx="5293892" cy="412858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03388" y="5978038"/>
            <a:ext cx="32160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FF0100"/>
                </a:solidFill>
              </a:rPr>
              <a:t>360</a:t>
            </a:r>
            <a:r>
              <a:rPr lang="en-US" sz="2000" dirty="0" smtClean="0"/>
              <a:t> degree is better model </a:t>
            </a:r>
            <a:endParaRPr lang="en-US" sz="2000" dirty="0"/>
          </a:p>
        </p:txBody>
      </p:sp>
      <p:grpSp>
        <p:nvGrpSpPr>
          <p:cNvPr id="14" name="Group 13"/>
          <p:cNvGrpSpPr/>
          <p:nvPr/>
        </p:nvGrpSpPr>
        <p:grpSpPr>
          <a:xfrm>
            <a:off x="4610886" y="2839790"/>
            <a:ext cx="1775415" cy="2714995"/>
            <a:chOff x="6199058" y="2362200"/>
            <a:chExt cx="1940860" cy="2967997"/>
          </a:xfrm>
        </p:grpSpPr>
        <p:sp>
          <p:nvSpPr>
            <p:cNvPr id="6" name="Oval 5"/>
            <p:cNvSpPr/>
            <p:nvPr/>
          </p:nvSpPr>
          <p:spPr>
            <a:xfrm>
              <a:off x="6959600" y="2362200"/>
              <a:ext cx="800100" cy="800100"/>
            </a:xfrm>
            <a:prstGeom prst="ellipse">
              <a:avLst/>
            </a:prstGeom>
            <a:solidFill>
              <a:srgbClr val="0700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6953300" y="3833811"/>
              <a:ext cx="806400" cy="806400"/>
              <a:chOff x="6953300" y="3833811"/>
              <a:chExt cx="806400" cy="806400"/>
            </a:xfrm>
          </p:grpSpPr>
          <p:sp>
            <p:nvSpPr>
              <p:cNvPr id="7" name="Oval 6"/>
              <p:cNvSpPr/>
              <p:nvPr/>
            </p:nvSpPr>
            <p:spPr>
              <a:xfrm>
                <a:off x="6959600" y="3836961"/>
                <a:ext cx="800100" cy="80010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Pie 8"/>
              <p:cNvSpPr/>
              <p:nvPr/>
            </p:nvSpPr>
            <p:spPr>
              <a:xfrm rot="10800000">
                <a:off x="6953300" y="3833811"/>
                <a:ext cx="806400" cy="806400"/>
              </a:xfrm>
              <a:prstGeom prst="pie">
                <a:avLst>
                  <a:gd name="adj1" fmla="val 5423411"/>
                  <a:gd name="adj2" fmla="val 16181995"/>
                </a:avLst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0" name="TextBox 9"/>
            <p:cNvSpPr txBox="1"/>
            <p:nvPr/>
          </p:nvSpPr>
          <p:spPr>
            <a:xfrm>
              <a:off x="6199058" y="3355349"/>
              <a:ext cx="111280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err="1" smtClean="0"/>
                <a:t>cpRNFL</a:t>
              </a:r>
              <a:endParaRPr lang="en-US" sz="2400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088636" y="3128723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360</a:t>
              </a:r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088636" y="4649217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180</a:t>
              </a:r>
              <a:endParaRPr 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294348" y="5053198"/>
              <a:ext cx="184557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Zhang C. Ophthalmol 2014</a:t>
              </a:r>
              <a:endParaRPr lang="en-US" sz="1200" dirty="0"/>
            </a:p>
          </p:txBody>
        </p:sp>
      </p:grpSp>
      <p:sp>
        <p:nvSpPr>
          <p:cNvPr id="3" name="テキスト ボックス 2"/>
          <p:cNvSpPr txBox="1"/>
          <p:nvPr/>
        </p:nvSpPr>
        <p:spPr>
          <a:xfrm>
            <a:off x="6573801" y="2920156"/>
            <a:ext cx="20505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 smtClean="0"/>
              <a:t>553615</a:t>
            </a:r>
            <a:r>
              <a:rPr kumimoji="1" lang="en-US" altLang="ja-JP" dirty="0" smtClean="0"/>
              <a:t>±270130</a:t>
            </a:r>
            <a:endParaRPr kumimoji="1" lang="ja-JP" altLang="en-US" dirty="0"/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6573800" y="4346073"/>
            <a:ext cx="20505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 smtClean="0"/>
              <a:t>276394</a:t>
            </a:r>
            <a:r>
              <a:rPr kumimoji="1" lang="en-US" altLang="ja-JP" dirty="0" smtClean="0"/>
              <a:t>±149837</a:t>
            </a:r>
            <a:endParaRPr kumimoji="1" lang="ja-JP" altLang="en-US" dirty="0"/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6573801" y="3425128"/>
            <a:ext cx="1263141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 smtClean="0"/>
              <a:t> R=0.86</a:t>
            </a:r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6573800" y="4854719"/>
            <a:ext cx="1263141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 smtClean="0"/>
              <a:t> R=0.84</a:t>
            </a:r>
          </a:p>
        </p:txBody>
      </p:sp>
      <p:sp>
        <p:nvSpPr>
          <p:cNvPr id="18" name="正方形/長方形 17"/>
          <p:cNvSpPr/>
          <p:nvPr/>
        </p:nvSpPr>
        <p:spPr>
          <a:xfrm>
            <a:off x="7713695" y="5774728"/>
            <a:ext cx="13596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ja-JP" dirty="0">
                <a:ea typeface="ＭＳ ゴシック" panose="020B0609070205080204" pitchFamily="49" charset="-128"/>
                <a:cs typeface="Calibri" panose="020F0502020204030204" pitchFamily="34" charset="0"/>
              </a:rPr>
              <a:t>Mean +/- SD</a:t>
            </a:r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4583441" y="1932074"/>
            <a:ext cx="14209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 smtClean="0"/>
              <a:t>RGC_10-2</a:t>
            </a:r>
            <a:endParaRPr kumimoji="1" lang="ja-JP" altLang="en-US" sz="2400" dirty="0"/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6544180" y="1927213"/>
            <a:ext cx="20505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 smtClean="0"/>
              <a:t>515984</a:t>
            </a:r>
            <a:r>
              <a:rPr kumimoji="1" lang="en-US" altLang="ja-JP" dirty="0" smtClean="0"/>
              <a:t>±250662</a:t>
            </a:r>
            <a:endParaRPr kumimoji="1" lang="ja-JP" altLang="en-US" dirty="0"/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7816286" y="5363365"/>
            <a:ext cx="1154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Cells/mm²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081466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4600" y="365126"/>
            <a:ext cx="7886700" cy="1325563"/>
          </a:xfrm>
        </p:spPr>
        <p:txBody>
          <a:bodyPr>
            <a:normAutofit/>
          </a:bodyPr>
          <a:lstStyle/>
          <a:p>
            <a:r>
              <a:rPr lang="ja-JP" altLang="en-US" sz="2800" dirty="0" smtClean="0"/>
              <a:t>視覚</a:t>
            </a:r>
            <a:r>
              <a:rPr lang="en-US" altLang="ja-JP" sz="2800" dirty="0" smtClean="0"/>
              <a:t>10</a:t>
            </a:r>
            <a:r>
              <a:rPr lang="ja-JP" altLang="en-US" sz="2800" dirty="0" smtClean="0"/>
              <a:t>度の神経線維走行と視神経</a:t>
            </a:r>
            <a:r>
              <a:rPr lang="ja-JP" altLang="en-US" sz="2800" dirty="0" smtClean="0"/>
              <a:t>乳頭の</a:t>
            </a:r>
            <a:r>
              <a:rPr lang="ja-JP" altLang="en-US" sz="2800" dirty="0" smtClean="0"/>
              <a:t>対応</a:t>
            </a:r>
            <a:r>
              <a:rPr lang="en-US" altLang="ja-JP" sz="2800" dirty="0" smtClean="0"/>
              <a:t> </a:t>
            </a:r>
            <a:endParaRPr lang="en-US" sz="2800" dirty="0"/>
          </a:p>
        </p:txBody>
      </p:sp>
      <p:sp>
        <p:nvSpPr>
          <p:cNvPr id="4" name="Rectangle 3"/>
          <p:cNvSpPr/>
          <p:nvPr/>
        </p:nvSpPr>
        <p:spPr>
          <a:xfrm>
            <a:off x="5826053" y="6422408"/>
            <a:ext cx="24242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/>
              <a:t>Nakanishi H</a:t>
            </a:r>
            <a:r>
              <a:rPr lang="en-US" dirty="0" smtClean="0"/>
              <a:t>. </a:t>
            </a:r>
            <a:r>
              <a:rPr lang="en-US" altLang="ja-JP" dirty="0" smtClean="0"/>
              <a:t>IOVS</a:t>
            </a:r>
            <a:r>
              <a:rPr lang="en-US" dirty="0" smtClean="0"/>
              <a:t>. 201</a:t>
            </a:r>
            <a:r>
              <a:rPr lang="en-US" altLang="ja-JP" dirty="0" smtClean="0"/>
              <a:t>6</a:t>
            </a:r>
            <a:endParaRPr lang="en-US" dirty="0"/>
          </a:p>
        </p:txBody>
      </p:sp>
      <p:pic>
        <p:nvPicPr>
          <p:cNvPr id="3" name="Picture 13" descr="Cover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864032" y="4217773"/>
            <a:ext cx="3651318" cy="2164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1147601" y="6421330"/>
            <a:ext cx="34243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Hood DC. </a:t>
            </a:r>
            <a:r>
              <a:rPr lang="en-US" dirty="0" err="1" smtClean="0"/>
              <a:t>Prog</a:t>
            </a:r>
            <a:r>
              <a:rPr lang="en-US" dirty="0" smtClean="0"/>
              <a:t> </a:t>
            </a:r>
            <a:r>
              <a:rPr lang="en-US" dirty="0" err="1"/>
              <a:t>Retin</a:t>
            </a:r>
            <a:r>
              <a:rPr lang="en-US" dirty="0"/>
              <a:t> Eye </a:t>
            </a:r>
            <a:r>
              <a:rPr lang="en-US" dirty="0" smtClean="0"/>
              <a:t>Res. 2013</a:t>
            </a:r>
            <a:endParaRPr lang="en-US" dirty="0"/>
          </a:p>
        </p:txBody>
      </p:sp>
      <p:grpSp>
        <p:nvGrpSpPr>
          <p:cNvPr id="15" name="Group 14"/>
          <p:cNvGrpSpPr/>
          <p:nvPr/>
        </p:nvGrpSpPr>
        <p:grpSpPr>
          <a:xfrm>
            <a:off x="7011675" y="4801884"/>
            <a:ext cx="1672616" cy="1619446"/>
            <a:chOff x="6835267" y="2666314"/>
            <a:chExt cx="1672616" cy="1619446"/>
          </a:xfrm>
        </p:grpSpPr>
        <p:sp>
          <p:nvSpPr>
            <p:cNvPr id="5" name="Pie 4"/>
            <p:cNvSpPr>
              <a:spLocks noChangeAspect="1"/>
            </p:cNvSpPr>
            <p:nvPr/>
          </p:nvSpPr>
          <p:spPr>
            <a:xfrm>
              <a:off x="7108285" y="2666314"/>
              <a:ext cx="1044000" cy="1044000"/>
            </a:xfrm>
            <a:prstGeom prst="pie">
              <a:avLst>
                <a:gd name="adj1" fmla="val 5930015"/>
                <a:gd name="adj2" fmla="val 14085179"/>
              </a:avLst>
            </a:prstGeom>
            <a:solidFill>
              <a:srgbClr val="FF0000">
                <a:alpha val="83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835267" y="3824095"/>
              <a:ext cx="1672616" cy="461665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/>
                <a:t>135 </a:t>
              </a:r>
              <a:r>
                <a:rPr lang="en-US" dirty="0" smtClean="0"/>
                <a:t>degree</a:t>
              </a:r>
              <a:endParaRPr lang="en-US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961965" y="1643355"/>
            <a:ext cx="3905823" cy="2702661"/>
            <a:chOff x="4961965" y="1643355"/>
            <a:chExt cx="3905823" cy="2702661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961965" y="1996192"/>
              <a:ext cx="3722326" cy="1584991"/>
            </a:xfrm>
            <a:prstGeom prst="rect">
              <a:avLst/>
            </a:prstGeom>
          </p:spPr>
        </p:pic>
        <p:sp>
          <p:nvSpPr>
            <p:cNvPr id="16" name="Shape 210"/>
            <p:cNvSpPr/>
            <p:nvPr/>
          </p:nvSpPr>
          <p:spPr>
            <a:xfrm>
              <a:off x="5155561" y="3646220"/>
              <a:ext cx="3712227" cy="699796"/>
            </a:xfrm>
            <a:prstGeom prst="rect">
              <a:avLst/>
            </a:prstGeom>
            <a:noFill/>
            <a:ln>
              <a:noFill/>
            </a:ln>
          </p:spPr>
          <p:txBody>
            <a:bodyPr lIns="68569" tIns="34275" rIns="68569" bIns="34275" anchor="t" anchorCtr="0">
              <a:noAutofit/>
            </a:bodyPr>
            <a:lstStyle/>
            <a:p>
              <a:pPr algn="r">
                <a:buSzPct val="25000"/>
              </a:pPr>
              <a:r>
                <a:rPr lang="en-US" dirty="0" smtClean="0">
                  <a:latin typeface="Calibri"/>
                  <a:ea typeface="Calibri"/>
                  <a:cs typeface="Calibri"/>
                  <a:sym typeface="Calibri"/>
                </a:rPr>
                <a:t>Zhang C. Ophthalmology 2014</a:t>
              </a:r>
              <a:endParaRPr lang="en-US" dirty="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970385" y="1643355"/>
              <a:ext cx="1672616" cy="461665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ja-JP" sz="2400" dirty="0" smtClean="0"/>
                <a:t>180</a:t>
              </a:r>
              <a:r>
                <a:rPr lang="en-US" dirty="0" smtClean="0"/>
                <a:t>degree</a:t>
              </a:r>
              <a:endParaRPr lang="en-US" dirty="0"/>
            </a:p>
          </p:txBody>
        </p:sp>
      </p:grp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0123" y="2573737"/>
            <a:ext cx="4436077" cy="296562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788771" y="1946708"/>
            <a:ext cx="733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24-2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881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Displaced test point*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4796644" y="1879983"/>
            <a:ext cx="4100614" cy="4161807"/>
            <a:chOff x="471386" y="1903930"/>
            <a:chExt cx="4100614" cy="4161807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1386" y="2456919"/>
              <a:ext cx="4100614" cy="3608818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1691113" y="1903930"/>
              <a:ext cx="16611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Turpin model**</a:t>
              </a:r>
              <a:endParaRPr lang="en-US" dirty="0"/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857" y="2343032"/>
            <a:ext cx="4811758" cy="360881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016371" y="6131730"/>
            <a:ext cx="28034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*</a:t>
            </a:r>
            <a:r>
              <a:rPr lang="en-US" dirty="0" err="1" smtClean="0"/>
              <a:t>Drasdo</a:t>
            </a:r>
            <a:r>
              <a:rPr lang="en-US" dirty="0" smtClean="0"/>
              <a:t> </a:t>
            </a:r>
            <a:r>
              <a:rPr lang="en-US" dirty="0"/>
              <a:t>N. Vison Res, 2007 </a:t>
            </a:r>
            <a:endParaRPr lang="en-US" dirty="0" smtClean="0"/>
          </a:p>
          <a:p>
            <a:pPr algn="r"/>
            <a:r>
              <a:rPr lang="en-US" dirty="0" smtClean="0"/>
              <a:t>**</a:t>
            </a:r>
            <a:r>
              <a:rPr lang="en-US" dirty="0" smtClean="0"/>
              <a:t>Turpin </a:t>
            </a:r>
            <a:r>
              <a:rPr lang="en-US" dirty="0" smtClean="0"/>
              <a:t>A. IOVS 2015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89750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3330" y="1747189"/>
            <a:ext cx="5416072" cy="4062054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6519632" y="1779073"/>
            <a:ext cx="2124299" cy="3581902"/>
            <a:chOff x="6294348" y="1779073"/>
            <a:chExt cx="2124299" cy="3581902"/>
          </a:xfrm>
        </p:grpSpPr>
        <p:sp>
          <p:nvSpPr>
            <p:cNvPr id="6" name="Oval 5"/>
            <p:cNvSpPr/>
            <p:nvPr/>
          </p:nvSpPr>
          <p:spPr>
            <a:xfrm>
              <a:off x="6959600" y="2362200"/>
              <a:ext cx="800100" cy="800100"/>
            </a:xfrm>
            <a:prstGeom prst="ellipse">
              <a:avLst/>
            </a:prstGeom>
            <a:solidFill>
              <a:srgbClr val="0700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6953300" y="3833811"/>
              <a:ext cx="806400" cy="806400"/>
              <a:chOff x="6953300" y="3833811"/>
              <a:chExt cx="806400" cy="806400"/>
            </a:xfrm>
          </p:grpSpPr>
          <p:sp>
            <p:nvSpPr>
              <p:cNvPr id="12" name="Oval 11"/>
              <p:cNvSpPr/>
              <p:nvPr/>
            </p:nvSpPr>
            <p:spPr>
              <a:xfrm>
                <a:off x="6959600" y="3836961"/>
                <a:ext cx="800100" cy="80010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Pie 12"/>
              <p:cNvSpPr/>
              <p:nvPr/>
            </p:nvSpPr>
            <p:spPr>
              <a:xfrm rot="10800000">
                <a:off x="6953300" y="3833811"/>
                <a:ext cx="806400" cy="806400"/>
              </a:xfrm>
              <a:prstGeom prst="pie">
                <a:avLst>
                  <a:gd name="adj1" fmla="val 5423411"/>
                  <a:gd name="adj2" fmla="val 16181995"/>
                </a:avLst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8" name="TextBox 7"/>
            <p:cNvSpPr txBox="1"/>
            <p:nvPr/>
          </p:nvSpPr>
          <p:spPr>
            <a:xfrm>
              <a:off x="6915512" y="1779073"/>
              <a:ext cx="8819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cpRNFL</a:t>
              </a:r>
              <a:endParaRPr 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088636" y="3128723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360</a:t>
              </a:r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088636" y="4649217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180</a:t>
              </a:r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294348" y="5053198"/>
              <a:ext cx="212429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Zhang C. Ophthalmol 2014</a:t>
              </a:r>
              <a:endParaRPr lang="en-US" sz="1400" dirty="0"/>
            </a:p>
          </p:txBody>
        </p:sp>
      </p:grp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rmAutofit/>
          </a:bodyPr>
          <a:lstStyle/>
          <a:p>
            <a:r>
              <a:rPr lang="en-US" sz="4000" dirty="0" smtClean="0"/>
              <a:t>Displaced RGC</a:t>
            </a:r>
            <a:r>
              <a:rPr lang="en-US" altLang="ja-JP" sz="4000" dirty="0" smtClean="0"/>
              <a:t>_HFA</a:t>
            </a:r>
            <a:r>
              <a:rPr lang="en-US" sz="4000" dirty="0" smtClean="0"/>
              <a:t> vs. RGC_OCT</a:t>
            </a:r>
            <a:br>
              <a:rPr lang="en-US" sz="4000" dirty="0" smtClean="0"/>
            </a:br>
            <a:r>
              <a:rPr lang="en-US" sz="3600" dirty="0" smtClean="0"/>
              <a:t>360 or 180 degree</a:t>
            </a:r>
            <a:endParaRPr lang="en-US" sz="3600" dirty="0"/>
          </a:p>
        </p:txBody>
      </p:sp>
      <p:sp>
        <p:nvSpPr>
          <p:cNvPr id="16" name="TextBox 15"/>
          <p:cNvSpPr txBox="1"/>
          <p:nvPr/>
        </p:nvSpPr>
        <p:spPr>
          <a:xfrm>
            <a:off x="2869479" y="5985665"/>
            <a:ext cx="3478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360 degree is still better model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42296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sz="2400" dirty="0" smtClean="0"/>
              <a:t>なぜ</a:t>
            </a:r>
            <a:r>
              <a:rPr lang="en-US" altLang="ja-JP" sz="2400" dirty="0" smtClean="0"/>
              <a:t>RGC_HFA</a:t>
            </a:r>
            <a:r>
              <a:rPr lang="ja-JP" altLang="en-US" sz="2400" dirty="0" smtClean="0"/>
              <a:t>と</a:t>
            </a:r>
            <a:r>
              <a:rPr lang="en-US" altLang="ja-JP" sz="2400" dirty="0" smtClean="0"/>
              <a:t>RGC_OCT360</a:t>
            </a:r>
            <a:r>
              <a:rPr lang="ja-JP" altLang="en-US" sz="2400" dirty="0" smtClean="0"/>
              <a:t>との整合性が高いのか？</a:t>
            </a:r>
            <a:endParaRPr lang="en-US" sz="2400" dirty="0"/>
          </a:p>
        </p:txBody>
      </p:sp>
      <p:grpSp>
        <p:nvGrpSpPr>
          <p:cNvPr id="9" name="Group 8"/>
          <p:cNvGrpSpPr/>
          <p:nvPr/>
        </p:nvGrpSpPr>
        <p:grpSpPr>
          <a:xfrm>
            <a:off x="459330" y="2313540"/>
            <a:ext cx="4464048" cy="3352824"/>
            <a:chOff x="1748484" y="1704790"/>
            <a:chExt cx="5647033" cy="4241332"/>
          </a:xfrm>
        </p:grpSpPr>
        <p:grpSp>
          <p:nvGrpSpPr>
            <p:cNvPr id="6" name="Group 5"/>
            <p:cNvGrpSpPr/>
            <p:nvPr/>
          </p:nvGrpSpPr>
          <p:grpSpPr>
            <a:xfrm>
              <a:off x="1748484" y="1704790"/>
              <a:ext cx="5647033" cy="4241332"/>
              <a:chOff x="2447988" y="2108200"/>
              <a:chExt cx="4516857" cy="3392488"/>
            </a:xfrm>
          </p:grpSpPr>
          <p:pic>
            <p:nvPicPr>
              <p:cNvPr id="3" name="Picture 2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2447988" y="2108200"/>
                <a:ext cx="4248024" cy="3392488"/>
              </a:xfrm>
              <a:prstGeom prst="rect">
                <a:avLst/>
              </a:prstGeom>
            </p:spPr>
          </p:pic>
          <p:sp>
            <p:nvSpPr>
              <p:cNvPr id="5" name="Rectangle 4"/>
              <p:cNvSpPr/>
              <p:nvPr/>
            </p:nvSpPr>
            <p:spPr>
              <a:xfrm>
                <a:off x="3949147" y="2239618"/>
                <a:ext cx="3015698" cy="98066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8" name="TextBox 7"/>
            <p:cNvSpPr txBox="1"/>
            <p:nvPr/>
          </p:nvSpPr>
          <p:spPr>
            <a:xfrm>
              <a:off x="4233755" y="1804576"/>
              <a:ext cx="2508676" cy="817611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Harwerth </a:t>
              </a:r>
              <a:r>
                <a:rPr lang="en-US" dirty="0" smtClean="0"/>
                <a:t>model</a:t>
              </a:r>
              <a:endParaRPr lang="en-US" altLang="ja-JP" dirty="0" smtClean="0"/>
            </a:p>
            <a:p>
              <a:pPr algn="ctr"/>
              <a:r>
                <a:rPr lang="ja-JP" altLang="en-US" dirty="0" smtClean="0"/>
                <a:t>中心</a:t>
              </a:r>
              <a:r>
                <a:rPr lang="en-US" altLang="ja-JP" dirty="0" smtClean="0"/>
                <a:t>RGC</a:t>
              </a:r>
              <a:r>
                <a:rPr lang="ja-JP" altLang="en-US" dirty="0" smtClean="0"/>
                <a:t>が発散</a:t>
              </a:r>
              <a:endParaRPr lang="en-US" dirty="0"/>
            </a:p>
          </p:txBody>
        </p:sp>
        <p:sp>
          <p:nvSpPr>
            <p:cNvPr id="7" name="Oval 6"/>
            <p:cNvSpPr/>
            <p:nvPr/>
          </p:nvSpPr>
          <p:spPr>
            <a:xfrm>
              <a:off x="2887153" y="1960577"/>
              <a:ext cx="901148" cy="490331"/>
            </a:xfrm>
            <a:prstGeom prst="ellipse">
              <a:avLst/>
            </a:prstGeom>
            <a:noFill/>
            <a:ln w="349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89240" y="5652348"/>
            <a:ext cx="2782957" cy="1078948"/>
          </a:xfrm>
          <a:prstGeom prst="rect">
            <a:avLst/>
          </a:prstGeom>
        </p:spPr>
      </p:pic>
      <p:sp>
        <p:nvSpPr>
          <p:cNvPr id="10" name="Shape 210"/>
          <p:cNvSpPr/>
          <p:nvPr/>
        </p:nvSpPr>
        <p:spPr>
          <a:xfrm>
            <a:off x="5192644" y="6381398"/>
            <a:ext cx="3712227" cy="699796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 algn="r">
              <a:buSzPct val="25000"/>
            </a:pPr>
            <a:r>
              <a:rPr lang="en-US" dirty="0" smtClean="0">
                <a:latin typeface="Calibri"/>
                <a:ea typeface="Calibri"/>
                <a:cs typeface="Calibri"/>
                <a:sym typeface="Calibri"/>
              </a:rPr>
              <a:t>Raza AS, Hood DC.  IOVS. 2015</a:t>
            </a:r>
            <a:endParaRPr lang="en-US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506854" y="2443421"/>
            <a:ext cx="34866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ja-JP" altLang="en-US" dirty="0" smtClean="0"/>
              <a:t>モデル自体が緑内障に最適化されて（しまって）いる</a:t>
            </a:r>
            <a:endParaRPr lang="en-US" altLang="ja-JP" dirty="0" smtClean="0"/>
          </a:p>
          <a:p>
            <a:pPr marL="285750" indent="-285750">
              <a:buFont typeface="Arial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1104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結語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129011"/>
            <a:ext cx="7886700" cy="671915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3200" dirty="0" smtClean="0">
                <a:latin typeface="+mn-ea"/>
              </a:rPr>
              <a:t>HFA10-2</a:t>
            </a:r>
            <a:r>
              <a:rPr lang="ja-JP" altLang="en-US" sz="3200" dirty="0" smtClean="0">
                <a:latin typeface="+mn-ea"/>
              </a:rPr>
              <a:t>による</a:t>
            </a:r>
            <a:r>
              <a:rPr lang="en-US" sz="3200" dirty="0" smtClean="0">
                <a:latin typeface="+mn-ea"/>
              </a:rPr>
              <a:t>RGC</a:t>
            </a:r>
            <a:r>
              <a:rPr lang="ja-JP" altLang="en-US" sz="3200" dirty="0" smtClean="0">
                <a:latin typeface="+mn-ea"/>
              </a:rPr>
              <a:t>推定</a:t>
            </a:r>
            <a:r>
              <a:rPr lang="ja-JP" altLang="en-US" sz="3200" dirty="0" smtClean="0">
                <a:latin typeface="+mn-ea"/>
              </a:rPr>
              <a:t>は</a:t>
            </a:r>
            <a:r>
              <a:rPr lang="ja-JP" altLang="en-US" sz="3200" dirty="0" smtClean="0">
                <a:latin typeface="+mn-ea"/>
              </a:rPr>
              <a:t>臨床的に</a:t>
            </a:r>
            <a:r>
              <a:rPr lang="ja-JP" altLang="en-US" sz="3200" dirty="0" smtClean="0">
                <a:latin typeface="+mn-ea"/>
              </a:rPr>
              <a:t>有用性がある。</a:t>
            </a:r>
            <a:endParaRPr lang="en-US" altLang="ja-JP" sz="32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ja-JP" sz="3200" dirty="0" smtClean="0">
                <a:latin typeface="+mn-ea"/>
              </a:rPr>
              <a:t>Displacement</a:t>
            </a:r>
            <a:r>
              <a:rPr lang="ja-JP" altLang="en-US" sz="3200" dirty="0" smtClean="0">
                <a:latin typeface="+mn-ea"/>
              </a:rPr>
              <a:t>は、</a:t>
            </a:r>
            <a:r>
              <a:rPr lang="en-US" altLang="ja-JP" sz="3200" dirty="0" smtClean="0">
                <a:latin typeface="+mn-ea"/>
              </a:rPr>
              <a:t>RGC_HFA</a:t>
            </a:r>
            <a:r>
              <a:rPr lang="ja-JP" altLang="en-US" sz="3200" dirty="0" smtClean="0">
                <a:latin typeface="+mn-ea"/>
              </a:rPr>
              <a:t>と</a:t>
            </a:r>
            <a:r>
              <a:rPr lang="en-US" altLang="ja-JP" sz="3200" dirty="0" smtClean="0">
                <a:latin typeface="+mn-ea"/>
              </a:rPr>
              <a:t>RGC_OCT</a:t>
            </a:r>
            <a:r>
              <a:rPr lang="ja-JP" altLang="en-US" sz="3200" dirty="0" smtClean="0">
                <a:latin typeface="+mn-ea"/>
              </a:rPr>
              <a:t>の整合性を改善する。</a:t>
            </a:r>
            <a:endParaRPr lang="en-US" altLang="ja-JP" sz="32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ja-JP" altLang="en-US" sz="3200" dirty="0" smtClean="0">
                <a:latin typeface="+mn-ea"/>
              </a:rPr>
              <a:t>今後も機能と構造の対応の理解が必要。</a:t>
            </a:r>
            <a:endParaRPr lang="en-US" altLang="ja-JP" sz="3200" dirty="0" smtClean="0">
              <a:latin typeface="+mn-ea"/>
            </a:endParaRPr>
          </a:p>
          <a:p>
            <a:endParaRPr lang="en-US" altLang="ja-JP" sz="3200" dirty="0" smtClean="0">
              <a:latin typeface="+mn-ea"/>
            </a:endParaRPr>
          </a:p>
          <a:p>
            <a:endParaRPr lang="en-US" altLang="ja-JP" sz="3200" dirty="0" smtClean="0">
              <a:latin typeface="+mn-ea"/>
            </a:endParaRPr>
          </a:p>
          <a:p>
            <a:endParaRPr lang="en-US" altLang="ja-JP" sz="3200" dirty="0" smtClean="0">
              <a:latin typeface="+mn-ea"/>
            </a:endParaRPr>
          </a:p>
          <a:p>
            <a:pPr marL="0" indent="0">
              <a:buNone/>
            </a:pPr>
            <a:endParaRPr lang="en-US" altLang="ja-JP" sz="3200" dirty="0">
              <a:latin typeface="+mn-ea"/>
            </a:endParaRPr>
          </a:p>
          <a:p>
            <a:pPr marL="0" indent="0">
              <a:buNone/>
            </a:pPr>
            <a:endParaRPr lang="ja-JP" altLang="en-US" sz="3200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07160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背景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4531156"/>
            <a:ext cx="7886700" cy="1766040"/>
          </a:xfrm>
        </p:spPr>
        <p:txBody>
          <a:bodyPr>
            <a:normAutofit/>
          </a:bodyPr>
          <a:lstStyle/>
          <a:p>
            <a:r>
              <a:rPr lang="en-US" altLang="ja-JP" sz="2400" dirty="0" smtClean="0">
                <a:solidFill>
                  <a:srgbClr val="000000"/>
                </a:solidFill>
                <a:latin typeface="Arial" charset="0"/>
              </a:rPr>
              <a:t>CSFI</a:t>
            </a:r>
            <a:r>
              <a:rPr lang="ja-JP" altLang="en-US" sz="2400" dirty="0" smtClean="0">
                <a:solidFill>
                  <a:srgbClr val="000000"/>
                </a:solidFill>
                <a:latin typeface="Arial" charset="0"/>
              </a:rPr>
              <a:t>の緑内障全病期わたる静的視野指標（</a:t>
            </a:r>
            <a:r>
              <a:rPr lang="en-US" altLang="ja-JP" sz="2400" dirty="0" smtClean="0">
                <a:solidFill>
                  <a:srgbClr val="000000"/>
                </a:solidFill>
                <a:latin typeface="Arial" charset="0"/>
              </a:rPr>
              <a:t>MD</a:t>
            </a:r>
            <a:r>
              <a:rPr lang="ja-JP" altLang="en-US" sz="2400" dirty="0" smtClean="0">
                <a:solidFill>
                  <a:srgbClr val="000000"/>
                </a:solidFill>
                <a:latin typeface="Arial" charset="0"/>
              </a:rPr>
              <a:t>、</a:t>
            </a:r>
            <a:r>
              <a:rPr lang="en-US" altLang="ja-JP" sz="2400" dirty="0" smtClean="0">
                <a:solidFill>
                  <a:srgbClr val="000000"/>
                </a:solidFill>
                <a:latin typeface="Arial" charset="0"/>
              </a:rPr>
              <a:t>VFI</a:t>
            </a:r>
            <a:r>
              <a:rPr lang="ja-JP" altLang="en-US" sz="2400" dirty="0" smtClean="0">
                <a:solidFill>
                  <a:srgbClr val="000000"/>
                </a:solidFill>
                <a:latin typeface="Arial" charset="0"/>
              </a:rPr>
              <a:t>）との整合性、早期緑内障診断力において、良好な結果が報告されてきた。</a:t>
            </a:r>
            <a:endParaRPr lang="en-US" sz="2400" dirty="0" smtClean="0"/>
          </a:p>
        </p:txBody>
      </p:sp>
      <p:sp>
        <p:nvSpPr>
          <p:cNvPr id="4" name="Shape 227"/>
          <p:cNvSpPr/>
          <p:nvPr/>
        </p:nvSpPr>
        <p:spPr>
          <a:xfrm>
            <a:off x="4572000" y="3335331"/>
            <a:ext cx="5234608" cy="819257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 lvl="0">
              <a:buSzPct val="25000"/>
            </a:pPr>
            <a:r>
              <a:rPr lang="en-US" altLang="ja-JP" dirty="0" smtClean="0">
                <a:cs typeface="Calibri"/>
                <a:sym typeface="Calibri"/>
              </a:rPr>
              <a:t>*Combined structure and function index</a:t>
            </a:r>
          </a:p>
          <a:p>
            <a:pPr lvl="0">
              <a:buSzPct val="25000"/>
            </a:pPr>
            <a:r>
              <a:rPr lang="en-US" altLang="ja-JP" dirty="0" smtClean="0">
                <a:cs typeface="Calibri"/>
                <a:sym typeface="Calibri"/>
              </a:rPr>
              <a:t>Harwerth RS, et al</a:t>
            </a:r>
            <a:r>
              <a:rPr lang="en-US" altLang="ja-JP" dirty="0">
                <a:cs typeface="Calibri"/>
                <a:sym typeface="Calibri"/>
              </a:rPr>
              <a:t>, </a:t>
            </a:r>
            <a:r>
              <a:rPr lang="en-US" altLang="ja-JP" dirty="0" err="1">
                <a:cs typeface="Calibri"/>
                <a:sym typeface="Calibri"/>
              </a:rPr>
              <a:t>Prog</a:t>
            </a:r>
            <a:r>
              <a:rPr lang="en-US" altLang="ja-JP" dirty="0">
                <a:cs typeface="Calibri"/>
                <a:sym typeface="Calibri"/>
              </a:rPr>
              <a:t> </a:t>
            </a:r>
            <a:r>
              <a:rPr lang="en-US" altLang="ja-JP" dirty="0" err="1">
                <a:cs typeface="Calibri"/>
                <a:sym typeface="Calibri"/>
              </a:rPr>
              <a:t>Retin</a:t>
            </a:r>
            <a:r>
              <a:rPr lang="en-US" altLang="ja-JP" dirty="0">
                <a:cs typeface="Calibri"/>
                <a:sym typeface="Calibri"/>
              </a:rPr>
              <a:t> Eye Res. </a:t>
            </a:r>
            <a:r>
              <a:rPr lang="en-US" altLang="ja-JP" dirty="0" smtClean="0">
                <a:cs typeface="Calibri"/>
                <a:sym typeface="Calibri"/>
              </a:rPr>
              <a:t>2010</a:t>
            </a:r>
          </a:p>
          <a:p>
            <a:pPr lvl="0">
              <a:buSzPct val="25000"/>
            </a:pPr>
            <a:r>
              <a:rPr lang="en-US" dirty="0" smtClean="0">
                <a:cs typeface="Calibri"/>
                <a:sym typeface="Calibri"/>
              </a:rPr>
              <a:t>*Medeiros FA, et al, Arch Ophthalmol. 2012</a:t>
            </a:r>
            <a:endParaRPr lang="en-US" dirty="0">
              <a:cs typeface="Calibri"/>
              <a:sym typeface="Calibri"/>
            </a:endParaRPr>
          </a:p>
        </p:txBody>
      </p:sp>
      <p:sp>
        <p:nvSpPr>
          <p:cNvPr id="5" name="Shape 227"/>
          <p:cNvSpPr/>
          <p:nvPr/>
        </p:nvSpPr>
        <p:spPr>
          <a:xfrm>
            <a:off x="4608513" y="5561208"/>
            <a:ext cx="5234608" cy="819257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>
              <a:buSzPct val="25000"/>
            </a:pPr>
            <a:r>
              <a:rPr lang="en-US" altLang="ja-JP" dirty="0" err="1" smtClean="0">
                <a:cs typeface="Calibri"/>
                <a:sym typeface="Calibri"/>
              </a:rPr>
              <a:t>Kuang</a:t>
            </a:r>
            <a:r>
              <a:rPr lang="en-US" altLang="ja-JP" dirty="0" smtClean="0">
                <a:cs typeface="Calibri"/>
                <a:sym typeface="Calibri"/>
              </a:rPr>
              <a:t> TT-M, et al</a:t>
            </a:r>
            <a:r>
              <a:rPr lang="en-US" altLang="ja-JP" dirty="0">
                <a:cs typeface="Calibri"/>
                <a:sym typeface="Calibri"/>
              </a:rPr>
              <a:t>, </a:t>
            </a:r>
            <a:r>
              <a:rPr lang="en-US" altLang="ja-JP" dirty="0" smtClean="0">
                <a:cs typeface="Calibri"/>
                <a:sym typeface="Calibri"/>
              </a:rPr>
              <a:t>IOVS. 2013</a:t>
            </a:r>
          </a:p>
          <a:p>
            <a:pPr>
              <a:buSzPct val="25000"/>
            </a:pPr>
            <a:r>
              <a:rPr lang="en-US" altLang="ja-JP" dirty="0" err="1">
                <a:cs typeface="Calibri"/>
                <a:sym typeface="Calibri"/>
              </a:rPr>
              <a:t>Meira</a:t>
            </a:r>
            <a:r>
              <a:rPr lang="en-US" altLang="ja-JP" dirty="0">
                <a:cs typeface="Calibri"/>
                <a:sym typeface="Calibri"/>
              </a:rPr>
              <a:t>-Freitas </a:t>
            </a:r>
            <a:r>
              <a:rPr lang="en-US" altLang="ja-JP" dirty="0" smtClean="0">
                <a:cs typeface="Calibri"/>
                <a:sym typeface="Calibri"/>
              </a:rPr>
              <a:t>D</a:t>
            </a:r>
            <a:r>
              <a:rPr lang="en-US" altLang="ja-JP" dirty="0">
                <a:cs typeface="Calibri"/>
                <a:sym typeface="Calibri"/>
              </a:rPr>
              <a:t> , et al, IOVS. </a:t>
            </a:r>
            <a:r>
              <a:rPr lang="en-US" altLang="ja-JP" dirty="0" smtClean="0">
                <a:cs typeface="Calibri"/>
                <a:sym typeface="Calibri"/>
              </a:rPr>
              <a:t>2013</a:t>
            </a:r>
          </a:p>
          <a:p>
            <a:pPr>
              <a:buSzPct val="25000"/>
            </a:pPr>
            <a:r>
              <a:rPr lang="en-US" altLang="ja-JP" dirty="0">
                <a:cs typeface="Calibri"/>
                <a:sym typeface="Calibri"/>
              </a:rPr>
              <a:t>Tatham </a:t>
            </a:r>
            <a:r>
              <a:rPr lang="en-US" altLang="ja-JP" dirty="0" smtClean="0">
                <a:cs typeface="Calibri"/>
                <a:sym typeface="Calibri"/>
              </a:rPr>
              <a:t>AJ</a:t>
            </a:r>
            <a:r>
              <a:rPr lang="en-US" altLang="ja-JP" dirty="0">
                <a:cs typeface="Calibri"/>
                <a:sym typeface="Calibri"/>
              </a:rPr>
              <a:t> , et al, </a:t>
            </a:r>
            <a:r>
              <a:rPr lang="en-US" altLang="ja-JP" dirty="0" err="1" smtClean="0">
                <a:cs typeface="Calibri"/>
                <a:sym typeface="Calibri"/>
              </a:rPr>
              <a:t>Clin</a:t>
            </a:r>
            <a:r>
              <a:rPr lang="en-US" altLang="ja-JP" dirty="0" smtClean="0">
                <a:cs typeface="Calibri"/>
                <a:sym typeface="Calibri"/>
              </a:rPr>
              <a:t> Ophthalmol. 2014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65163" y="1864196"/>
            <a:ext cx="7886700" cy="16360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sz="2400" dirty="0" smtClean="0">
                <a:solidFill>
                  <a:srgbClr val="000000"/>
                </a:solidFill>
                <a:latin typeface="Arial" charset="0"/>
              </a:rPr>
              <a:t>静的視野検査の網膜感度および</a:t>
            </a:r>
            <a:r>
              <a:rPr lang="en-US" altLang="ja-JP" sz="2400" dirty="0" smtClean="0">
                <a:solidFill>
                  <a:srgbClr val="000000"/>
                </a:solidFill>
                <a:latin typeface="Arial" charset="0"/>
              </a:rPr>
              <a:t>OCT</a:t>
            </a:r>
            <a:r>
              <a:rPr lang="ja-JP" altLang="en-US" sz="2400" dirty="0" smtClean="0">
                <a:solidFill>
                  <a:srgbClr val="000000"/>
                </a:solidFill>
                <a:latin typeface="Arial" charset="0"/>
              </a:rPr>
              <a:t>の神経乳頭周囲網膜神経節細胞層（</a:t>
            </a:r>
            <a:r>
              <a:rPr lang="en-US" altLang="ja-JP" sz="2400" dirty="0" err="1" smtClean="0">
                <a:solidFill>
                  <a:srgbClr val="000000"/>
                </a:solidFill>
                <a:latin typeface="Arial" charset="0"/>
              </a:rPr>
              <a:t>cpRNFL</a:t>
            </a:r>
            <a:r>
              <a:rPr lang="ja-JP" altLang="en-US" sz="2400" dirty="0" smtClean="0">
                <a:solidFill>
                  <a:srgbClr val="000000"/>
                </a:solidFill>
                <a:latin typeface="Arial" charset="0"/>
              </a:rPr>
              <a:t>）厚から、網膜神経節細胞（</a:t>
            </a:r>
            <a:r>
              <a:rPr lang="en-US" altLang="ja-JP" sz="2400" dirty="0" smtClean="0">
                <a:solidFill>
                  <a:srgbClr val="000000"/>
                </a:solidFill>
                <a:latin typeface="Arial" charset="0"/>
              </a:rPr>
              <a:t>retinal ganglion cell; RGC</a:t>
            </a:r>
            <a:r>
              <a:rPr lang="ja-JP" altLang="en-US" sz="2400" dirty="0" smtClean="0">
                <a:solidFill>
                  <a:srgbClr val="000000"/>
                </a:solidFill>
                <a:latin typeface="Arial" charset="0"/>
              </a:rPr>
              <a:t>）の数を算出する</a:t>
            </a:r>
            <a:r>
              <a:rPr lang="en-US" altLang="ja-JP" sz="2400" dirty="0" smtClean="0">
                <a:solidFill>
                  <a:srgbClr val="000000"/>
                </a:solidFill>
                <a:latin typeface="Arial" charset="0"/>
              </a:rPr>
              <a:t>CSFI*</a:t>
            </a:r>
            <a:r>
              <a:rPr lang="ja-JP" altLang="en-US" sz="2400" dirty="0" smtClean="0">
                <a:solidFill>
                  <a:srgbClr val="000000"/>
                </a:solidFill>
                <a:latin typeface="Arial" charset="0"/>
              </a:rPr>
              <a:t>を提案。</a:t>
            </a:r>
            <a:endParaRPr lang="en-US" altLang="ja-JP" sz="2400" dirty="0" smtClean="0">
              <a:solidFill>
                <a:srgbClr val="000000"/>
              </a:solidFill>
              <a:latin typeface="Arial" charset="0"/>
            </a:endParaRPr>
          </a:p>
          <a:p>
            <a:endParaRPr lang="en-US" altLang="ja-JP" sz="2400" dirty="0" smtClean="0">
              <a:solidFill>
                <a:srgbClr val="000000"/>
              </a:solidFill>
              <a:latin typeface="Arial" charset="0"/>
            </a:endParaRPr>
          </a:p>
          <a:p>
            <a:endParaRPr lang="en-US" altLang="ja-JP" sz="2400" dirty="0" smtClean="0">
              <a:solidFill>
                <a:srgbClr val="000000"/>
              </a:solidFill>
              <a:latin typeface="Arial" charset="0"/>
            </a:endParaRP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5460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背景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4510449"/>
            <a:ext cx="7886700" cy="2281680"/>
          </a:xfrm>
        </p:spPr>
        <p:txBody>
          <a:bodyPr>
            <a:normAutofit/>
          </a:bodyPr>
          <a:lstStyle/>
          <a:p>
            <a:r>
              <a:rPr lang="en-US" altLang="ja-JP" sz="2400" dirty="0">
                <a:latin typeface="+mn-ea"/>
                <a:cs typeface="Calibri"/>
                <a:sym typeface="Calibri"/>
              </a:rPr>
              <a:t>Humphrey</a:t>
            </a:r>
            <a:r>
              <a:rPr lang="ja-JP" altLang="ja-JP" sz="2400" kern="100" dirty="0">
                <a:latin typeface="+mn-ea"/>
                <a:cs typeface="Century" panose="02040604050505020304" pitchFamily="18" charset="0"/>
              </a:rPr>
              <a:t>視野</a:t>
            </a:r>
            <a:r>
              <a:rPr lang="en-US" altLang="ja-JP" sz="2400" kern="100" dirty="0" smtClean="0">
                <a:latin typeface="+mn-ea"/>
                <a:cs typeface="Century" panose="02040604050505020304" pitchFamily="18" charset="0"/>
              </a:rPr>
              <a:t>10-2(HFA10-2)</a:t>
            </a:r>
            <a:r>
              <a:rPr lang="ja-JP" altLang="en-US" sz="2400" kern="100" dirty="0" smtClean="0">
                <a:latin typeface="+mn-ea"/>
                <a:cs typeface="Century" panose="02040604050505020304" pitchFamily="18" charset="0"/>
              </a:rPr>
              <a:t>に</a:t>
            </a:r>
            <a:r>
              <a:rPr lang="en-US" altLang="ja-JP" sz="2400" dirty="0">
                <a:latin typeface="+mn-ea"/>
                <a:cs typeface="Calibri"/>
                <a:sym typeface="Calibri"/>
              </a:rPr>
              <a:t>Harwerth</a:t>
            </a:r>
            <a:r>
              <a:rPr lang="ja-JP" altLang="en-US" sz="2400" dirty="0">
                <a:latin typeface="+mn-ea"/>
                <a:cs typeface="Calibri"/>
                <a:sym typeface="Calibri"/>
              </a:rPr>
              <a:t>の</a:t>
            </a:r>
            <a:r>
              <a:rPr lang="en-US" altLang="ja-JP" sz="2400" dirty="0">
                <a:latin typeface="+mn-ea"/>
                <a:cs typeface="Calibri"/>
                <a:sym typeface="Calibri"/>
              </a:rPr>
              <a:t>non-linear </a:t>
            </a:r>
            <a:r>
              <a:rPr lang="en-US" altLang="ja-JP" sz="2400" dirty="0" smtClean="0">
                <a:latin typeface="+mn-ea"/>
                <a:cs typeface="Calibri"/>
                <a:sym typeface="Calibri"/>
              </a:rPr>
              <a:t>model</a:t>
            </a:r>
            <a:r>
              <a:rPr lang="ja-JP" altLang="en-US" sz="2400" kern="100" dirty="0" smtClean="0">
                <a:latin typeface="+mn-ea"/>
                <a:cs typeface="Century" panose="02040604050505020304" pitchFamily="18" charset="0"/>
              </a:rPr>
              <a:t>を</a:t>
            </a:r>
            <a:r>
              <a:rPr lang="ja-JP" altLang="en-US" sz="2400" kern="100" dirty="0">
                <a:latin typeface="+mn-ea"/>
                <a:cs typeface="Century" panose="02040604050505020304" pitchFamily="18" charset="0"/>
              </a:rPr>
              <a:t>用いて</a:t>
            </a:r>
            <a:r>
              <a:rPr lang="en-US" altLang="ja-JP" sz="2400" kern="100" dirty="0">
                <a:latin typeface="+mn-ea"/>
                <a:cs typeface="Century" panose="02040604050505020304" pitchFamily="18" charset="0"/>
              </a:rPr>
              <a:t>RGC</a:t>
            </a:r>
            <a:r>
              <a:rPr lang="ja-JP" altLang="en-US" sz="2400" kern="100" dirty="0">
                <a:latin typeface="+mn-ea"/>
                <a:cs typeface="Century" panose="02040604050505020304" pitchFamily="18" charset="0"/>
              </a:rPr>
              <a:t>数</a:t>
            </a:r>
            <a:r>
              <a:rPr lang="en-US" altLang="ja-JP" sz="2400" kern="100" dirty="0">
                <a:latin typeface="+mn-ea"/>
                <a:cs typeface="Century" panose="02040604050505020304" pitchFamily="18" charset="0"/>
              </a:rPr>
              <a:t> </a:t>
            </a:r>
            <a:r>
              <a:rPr lang="ja-JP" altLang="en-US" sz="2400" kern="100" dirty="0">
                <a:latin typeface="+mn-ea"/>
                <a:cs typeface="Century" panose="02040604050505020304" pitchFamily="18" charset="0"/>
              </a:rPr>
              <a:t>を算出した検討は少ない。</a:t>
            </a:r>
            <a:endParaRPr lang="en-US" sz="2400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65163" y="1690689"/>
            <a:ext cx="7886700" cy="22816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sz="2400" dirty="0" smtClean="0">
                <a:latin typeface="+mn-ea"/>
                <a:cs typeface="Calibri"/>
                <a:sym typeface="Calibri"/>
              </a:rPr>
              <a:t>しかし</a:t>
            </a:r>
            <a:r>
              <a:rPr lang="en-US" altLang="ja-JP" sz="2400" dirty="0" smtClean="0">
                <a:latin typeface="+mn-ea"/>
                <a:cs typeface="Calibri"/>
                <a:sym typeface="Calibri"/>
              </a:rPr>
              <a:t>CSFI</a:t>
            </a:r>
            <a:r>
              <a:rPr lang="ja-JP" altLang="en-US" sz="2400" dirty="0" smtClean="0">
                <a:latin typeface="+mn-ea"/>
                <a:cs typeface="Calibri"/>
                <a:sym typeface="Calibri"/>
              </a:rPr>
              <a:t>に代表される</a:t>
            </a:r>
            <a:r>
              <a:rPr lang="en-US" altLang="ja-JP" sz="2400" dirty="0" smtClean="0">
                <a:latin typeface="+mn-ea"/>
                <a:cs typeface="Calibri"/>
                <a:sym typeface="Calibri"/>
              </a:rPr>
              <a:t>Harwerth</a:t>
            </a:r>
            <a:r>
              <a:rPr lang="ja-JP" altLang="en-US" sz="2400" dirty="0" smtClean="0">
                <a:latin typeface="+mn-ea"/>
                <a:cs typeface="Calibri"/>
                <a:sym typeface="Calibri"/>
              </a:rPr>
              <a:t>の</a:t>
            </a:r>
            <a:r>
              <a:rPr lang="en-US" altLang="ja-JP" sz="2400" dirty="0" smtClean="0">
                <a:latin typeface="+mn-ea"/>
                <a:cs typeface="Calibri"/>
                <a:sym typeface="Calibri"/>
              </a:rPr>
              <a:t>non-linear model</a:t>
            </a:r>
            <a:r>
              <a:rPr lang="ja-JP" altLang="en-US" sz="2400" dirty="0" smtClean="0">
                <a:latin typeface="+mn-ea"/>
                <a:cs typeface="Calibri"/>
                <a:sym typeface="Calibri"/>
              </a:rPr>
              <a:t>に対し、緑内障マカクザルから導かれたモデルであることや、</a:t>
            </a:r>
            <a:r>
              <a:rPr lang="en-US" altLang="ja-JP" sz="2400" dirty="0" smtClean="0">
                <a:latin typeface="+mn-ea"/>
                <a:cs typeface="Calibri"/>
                <a:sym typeface="Calibri"/>
              </a:rPr>
              <a:t>log scale</a:t>
            </a:r>
            <a:r>
              <a:rPr lang="ja-JP" altLang="en-US" sz="2400" dirty="0" smtClean="0">
                <a:latin typeface="+mn-ea"/>
                <a:cs typeface="Calibri"/>
                <a:sym typeface="Calibri"/>
              </a:rPr>
              <a:t>上で網膜感度と</a:t>
            </a:r>
            <a:r>
              <a:rPr lang="en-US" altLang="ja-JP" sz="2400" dirty="0" smtClean="0">
                <a:latin typeface="+mn-ea"/>
                <a:cs typeface="Calibri"/>
                <a:sym typeface="Calibri"/>
              </a:rPr>
              <a:t>RGC</a:t>
            </a:r>
            <a:r>
              <a:rPr lang="ja-JP" altLang="en-US" sz="2400" dirty="0" smtClean="0">
                <a:latin typeface="+mn-ea"/>
                <a:cs typeface="Calibri"/>
                <a:sym typeface="Calibri"/>
              </a:rPr>
              <a:t>密度が</a:t>
            </a:r>
            <a:r>
              <a:rPr lang="en-US" altLang="ja-JP" sz="2400" dirty="0" smtClean="0">
                <a:latin typeface="+mn-ea"/>
                <a:cs typeface="Calibri"/>
                <a:sym typeface="Calibri"/>
              </a:rPr>
              <a:t>linear</a:t>
            </a:r>
            <a:r>
              <a:rPr lang="ja-JP" altLang="en-US" sz="2400" dirty="0" smtClean="0">
                <a:latin typeface="+mn-ea"/>
                <a:cs typeface="Calibri"/>
                <a:sym typeface="Calibri"/>
              </a:rPr>
              <a:t>に相関するとする前提などに対する反論。</a:t>
            </a:r>
            <a:endParaRPr lang="en-US" altLang="ja-JP" sz="2400" dirty="0" smtClean="0">
              <a:latin typeface="+mn-ea"/>
              <a:cs typeface="Calibri"/>
              <a:sym typeface="Calibri"/>
            </a:endParaRPr>
          </a:p>
        </p:txBody>
      </p:sp>
      <p:sp>
        <p:nvSpPr>
          <p:cNvPr id="6" name="Shape 227"/>
          <p:cNvSpPr/>
          <p:nvPr/>
        </p:nvSpPr>
        <p:spPr>
          <a:xfrm>
            <a:off x="4773405" y="3562740"/>
            <a:ext cx="5234608" cy="819257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>
              <a:buSzPct val="25000"/>
            </a:pPr>
            <a:r>
              <a:rPr lang="en-US" altLang="ja-JP" dirty="0" smtClean="0">
                <a:cs typeface="Calibri"/>
                <a:sym typeface="Calibri"/>
              </a:rPr>
              <a:t>Raza AS, Hood DC. IOVS. 2015</a:t>
            </a:r>
          </a:p>
        </p:txBody>
      </p:sp>
    </p:spTree>
    <p:extLst>
      <p:ext uri="{BB962C8B-B14F-4D97-AF65-F5344CB8AC3E}">
        <p14:creationId xmlns:p14="http://schemas.microsoft.com/office/powerpoint/2010/main" val="1460798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目的</a:t>
            </a:r>
            <a:endParaRPr kumimoji="1" lang="ja-JP" altLang="en-US" dirty="0"/>
          </a:p>
        </p:txBody>
      </p:sp>
      <p:sp>
        <p:nvSpPr>
          <p:cNvPr id="3" name="正方形/長方形 2"/>
          <p:cNvSpPr/>
          <p:nvPr/>
        </p:nvSpPr>
        <p:spPr>
          <a:xfrm>
            <a:off x="853904" y="1862371"/>
            <a:ext cx="743619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200000"/>
              </a:lnSpc>
              <a:spcAft>
                <a:spcPts val="0"/>
              </a:spcAft>
            </a:pPr>
            <a:r>
              <a:rPr lang="ja-JP" altLang="ja-JP" sz="2400" kern="100" dirty="0" smtClean="0">
                <a:latin typeface="+mn-ea"/>
                <a:cs typeface="Century" panose="02040604050505020304" pitchFamily="18" charset="0"/>
              </a:rPr>
              <a:t>今回</a:t>
            </a:r>
            <a:r>
              <a:rPr lang="ja-JP" altLang="ja-JP" sz="2400" kern="100" dirty="0">
                <a:latin typeface="+mn-ea"/>
                <a:cs typeface="Century" panose="02040604050505020304" pitchFamily="18" charset="0"/>
              </a:rPr>
              <a:t>我々は</a:t>
            </a:r>
            <a:r>
              <a:rPr lang="ja-JP" altLang="ja-JP" sz="2400" kern="100" dirty="0" smtClean="0">
                <a:latin typeface="+mn-ea"/>
                <a:cs typeface="Century" panose="02040604050505020304" pitchFamily="18" charset="0"/>
              </a:rPr>
              <a:t>、</a:t>
            </a:r>
            <a:r>
              <a:rPr lang="ja-JP" altLang="en-US" sz="2400" kern="100" dirty="0" smtClean="0">
                <a:latin typeface="+mn-ea"/>
                <a:cs typeface="Century" panose="02040604050505020304" pitchFamily="18" charset="0"/>
              </a:rPr>
              <a:t>広義緑内障患者の</a:t>
            </a:r>
            <a:r>
              <a:rPr lang="en-US" altLang="ja-JP" sz="2400" dirty="0" smtClean="0">
                <a:latin typeface="+mn-ea"/>
                <a:cs typeface="Calibri"/>
                <a:sym typeface="Calibri"/>
              </a:rPr>
              <a:t>Humphrey</a:t>
            </a:r>
            <a:r>
              <a:rPr lang="ja-JP" altLang="ja-JP" sz="2400" kern="100" dirty="0" smtClean="0">
                <a:latin typeface="+mn-ea"/>
                <a:cs typeface="Century" panose="02040604050505020304" pitchFamily="18" charset="0"/>
              </a:rPr>
              <a:t>視野</a:t>
            </a:r>
            <a:r>
              <a:rPr lang="en-US" altLang="ja-JP" sz="2400" kern="100" dirty="0">
                <a:latin typeface="+mn-ea"/>
                <a:cs typeface="Century" panose="02040604050505020304" pitchFamily="18" charset="0"/>
              </a:rPr>
              <a:t>10-2(HFA10-2)</a:t>
            </a:r>
            <a:r>
              <a:rPr lang="ja-JP" altLang="ja-JP" sz="2400" kern="100" dirty="0">
                <a:latin typeface="+mn-ea"/>
                <a:cs typeface="Century" panose="02040604050505020304" pitchFamily="18" charset="0"/>
              </a:rPr>
              <a:t>と光干渉断層計</a:t>
            </a:r>
            <a:r>
              <a:rPr lang="en-US" altLang="ja-JP" sz="2400" kern="100" dirty="0">
                <a:latin typeface="+mn-ea"/>
                <a:cs typeface="Century" panose="02040604050505020304" pitchFamily="18" charset="0"/>
              </a:rPr>
              <a:t>(OCT)</a:t>
            </a:r>
            <a:r>
              <a:rPr lang="ja-JP" altLang="ja-JP" sz="2400" kern="100" dirty="0">
                <a:latin typeface="+mn-ea"/>
                <a:cs typeface="Century" panose="02040604050505020304" pitchFamily="18" charset="0"/>
              </a:rPr>
              <a:t>から</a:t>
            </a:r>
            <a:r>
              <a:rPr lang="en-US" altLang="ja-JP" sz="2400" kern="100" dirty="0">
                <a:latin typeface="+mn-ea"/>
                <a:cs typeface="Century" panose="02040604050505020304" pitchFamily="18" charset="0"/>
              </a:rPr>
              <a:t>RGC</a:t>
            </a:r>
            <a:r>
              <a:rPr lang="ja-JP" altLang="ja-JP" sz="2400" kern="100" dirty="0">
                <a:latin typeface="+mn-ea"/>
                <a:cs typeface="Century" panose="02040604050505020304" pitchFamily="18" charset="0"/>
              </a:rPr>
              <a:t>数を</a:t>
            </a:r>
            <a:r>
              <a:rPr lang="ja-JP" altLang="ja-JP" sz="2400" kern="100" dirty="0" smtClean="0">
                <a:latin typeface="+mn-ea"/>
                <a:cs typeface="Century" panose="02040604050505020304" pitchFamily="18" charset="0"/>
              </a:rPr>
              <a:t>算出</a:t>
            </a:r>
            <a:r>
              <a:rPr lang="ja-JP" altLang="en-US" sz="2400" kern="100" dirty="0" smtClean="0">
                <a:latin typeface="+mn-ea"/>
                <a:cs typeface="Century" panose="02040604050505020304" pitchFamily="18" charset="0"/>
              </a:rPr>
              <a:t>*</a:t>
            </a:r>
            <a:r>
              <a:rPr lang="en-US" altLang="ja-JP" sz="2400" kern="100" dirty="0" smtClean="0">
                <a:latin typeface="+mn-ea"/>
                <a:cs typeface="Century" panose="02040604050505020304" pitchFamily="18" charset="0"/>
              </a:rPr>
              <a:t>,</a:t>
            </a:r>
            <a:r>
              <a:rPr lang="ja-JP" altLang="en-US" sz="2400" kern="100" dirty="0" smtClean="0">
                <a:latin typeface="+mn-ea"/>
                <a:cs typeface="Century" panose="02040604050505020304" pitchFamily="18" charset="0"/>
              </a:rPr>
              <a:t>**</a:t>
            </a:r>
            <a:r>
              <a:rPr lang="ja-JP" altLang="ja-JP" sz="2400" kern="100" dirty="0" smtClean="0">
                <a:latin typeface="+mn-ea"/>
                <a:cs typeface="Century" panose="02040604050505020304" pitchFamily="18" charset="0"/>
              </a:rPr>
              <a:t>し、</a:t>
            </a:r>
            <a:r>
              <a:rPr lang="ja-JP" altLang="en-US" sz="2400" kern="100" dirty="0" smtClean="0">
                <a:latin typeface="+mn-ea"/>
                <a:cs typeface="Century" panose="02040604050505020304" pitchFamily="18" charset="0"/>
              </a:rPr>
              <a:t>両者の整合性を</a:t>
            </a:r>
            <a:r>
              <a:rPr lang="ja-JP" altLang="ja-JP" sz="2400" kern="100" dirty="0" smtClean="0">
                <a:latin typeface="+mn-ea"/>
                <a:cs typeface="Century" panose="02040604050505020304" pitchFamily="18" charset="0"/>
              </a:rPr>
              <a:t>検討</a:t>
            </a:r>
            <a:r>
              <a:rPr lang="ja-JP" altLang="ja-JP" sz="2400" kern="100" dirty="0">
                <a:latin typeface="+mn-ea"/>
                <a:cs typeface="Century" panose="02040604050505020304" pitchFamily="18" charset="0"/>
              </a:rPr>
              <a:t>したので報告する。</a:t>
            </a:r>
            <a:endParaRPr lang="ja-JP" altLang="ja-JP" sz="2400" kern="100" dirty="0">
              <a:effectLst/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4" name="Shape 227"/>
          <p:cNvSpPr/>
          <p:nvPr/>
        </p:nvSpPr>
        <p:spPr>
          <a:xfrm>
            <a:off x="3853244" y="5629114"/>
            <a:ext cx="5234608" cy="819257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 lvl="0" algn="ctr">
              <a:lnSpc>
                <a:spcPct val="150000"/>
              </a:lnSpc>
              <a:buSzPct val="25000"/>
            </a:pPr>
            <a:r>
              <a:rPr lang="ja-JP" altLang="en-US" dirty="0" smtClean="0">
                <a:cs typeface="Calibri"/>
                <a:sym typeface="Calibri"/>
              </a:rPr>
              <a:t>   *</a:t>
            </a:r>
            <a:r>
              <a:rPr lang="en-US" altLang="ja-JP" dirty="0" err="1" smtClean="0">
                <a:cs typeface="Calibri"/>
                <a:sym typeface="Calibri"/>
              </a:rPr>
              <a:t>Harwerth</a:t>
            </a:r>
            <a:r>
              <a:rPr lang="en-US" altLang="ja-JP" dirty="0" smtClean="0">
                <a:cs typeface="Calibri"/>
                <a:sym typeface="Calibri"/>
              </a:rPr>
              <a:t> RS, et al</a:t>
            </a:r>
            <a:r>
              <a:rPr lang="en-US" altLang="ja-JP" dirty="0">
                <a:cs typeface="Calibri"/>
                <a:sym typeface="Calibri"/>
              </a:rPr>
              <a:t>, </a:t>
            </a:r>
            <a:r>
              <a:rPr lang="en-US" altLang="ja-JP" dirty="0" err="1">
                <a:cs typeface="Calibri"/>
                <a:sym typeface="Calibri"/>
              </a:rPr>
              <a:t>Prog</a:t>
            </a:r>
            <a:r>
              <a:rPr lang="en-US" altLang="ja-JP" dirty="0">
                <a:cs typeface="Calibri"/>
                <a:sym typeface="Calibri"/>
              </a:rPr>
              <a:t> </a:t>
            </a:r>
            <a:r>
              <a:rPr lang="en-US" altLang="ja-JP" dirty="0" err="1">
                <a:cs typeface="Calibri"/>
                <a:sym typeface="Calibri"/>
              </a:rPr>
              <a:t>Retin</a:t>
            </a:r>
            <a:r>
              <a:rPr lang="en-US" altLang="ja-JP" dirty="0">
                <a:cs typeface="Calibri"/>
                <a:sym typeface="Calibri"/>
              </a:rPr>
              <a:t> Eye Res. </a:t>
            </a:r>
            <a:r>
              <a:rPr lang="en-US" altLang="ja-JP" dirty="0" smtClean="0">
                <a:cs typeface="Calibri"/>
                <a:sym typeface="Calibri"/>
              </a:rPr>
              <a:t>2010</a:t>
            </a:r>
          </a:p>
          <a:p>
            <a:pPr lvl="0" algn="ctr">
              <a:lnSpc>
                <a:spcPct val="150000"/>
              </a:lnSpc>
              <a:buSzPct val="25000"/>
            </a:pPr>
            <a:r>
              <a:rPr lang="ja-JP" altLang="en-US" dirty="0" smtClean="0">
                <a:cs typeface="Calibri"/>
                <a:sym typeface="Calibri"/>
              </a:rPr>
              <a:t>*</a:t>
            </a:r>
            <a:r>
              <a:rPr lang="en-US" altLang="ja-JP" dirty="0" smtClean="0">
                <a:cs typeface="Calibri"/>
                <a:sym typeface="Calibri"/>
              </a:rPr>
              <a:t>*</a:t>
            </a:r>
            <a:r>
              <a:rPr lang="en-US" dirty="0" smtClean="0">
                <a:cs typeface="Calibri"/>
                <a:sym typeface="Calibri"/>
              </a:rPr>
              <a:t>Medeiros FA, et al, Arch Ophthalmol. 2012</a:t>
            </a:r>
            <a:endParaRPr lang="en-US" dirty="0"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17721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 txBox="1"/>
          <p:nvPr/>
        </p:nvSpPr>
        <p:spPr>
          <a:xfrm>
            <a:off x="451327" y="1836730"/>
            <a:ext cx="8356664" cy="2155448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>
              <a:lnSpc>
                <a:spcPct val="200000"/>
              </a:lnSpc>
              <a:buSzPct val="25000"/>
            </a:pPr>
            <a:r>
              <a:rPr lang="ja-JP" altLang="en-US" sz="2400" dirty="0" smtClean="0">
                <a:latin typeface="+mn-ea"/>
                <a:cs typeface="Calibri" panose="020F0502020204030204" pitchFamily="34" charset="0"/>
                <a:sym typeface="Arial"/>
              </a:rPr>
              <a:t>広義</a:t>
            </a:r>
            <a:r>
              <a:rPr lang="en-US" altLang="ja-JP" sz="2400" dirty="0" smtClean="0">
                <a:latin typeface="+mn-ea"/>
                <a:cs typeface="Calibri" panose="020F0502020204030204" pitchFamily="34" charset="0"/>
                <a:sym typeface="Arial"/>
              </a:rPr>
              <a:t>POAG+PPG</a:t>
            </a:r>
            <a:r>
              <a:rPr lang="ja-JP" altLang="en-US" sz="2400" dirty="0" smtClean="0">
                <a:latin typeface="+mn-ea"/>
                <a:cs typeface="Calibri" panose="020F0502020204030204" pitchFamily="34" charset="0"/>
                <a:sym typeface="Arial"/>
              </a:rPr>
              <a:t>患者　</a:t>
            </a:r>
            <a:r>
              <a:rPr lang="en-US" altLang="ja-JP" sz="2400" dirty="0" smtClean="0">
                <a:latin typeface="+mn-ea"/>
                <a:cs typeface="Calibri" panose="020F0502020204030204" pitchFamily="34" charset="0"/>
              </a:rPr>
              <a:t>131</a:t>
            </a:r>
            <a:r>
              <a:rPr lang="ja-JP" altLang="en-US" sz="2400" dirty="0">
                <a:latin typeface="+mn-ea"/>
                <a:cs typeface="Calibri" panose="020F0502020204030204" pitchFamily="34" charset="0"/>
                <a:sym typeface="Arial"/>
              </a:rPr>
              <a:t>症例、</a:t>
            </a:r>
            <a:r>
              <a:rPr lang="en-US" altLang="ja-JP" sz="2400" dirty="0">
                <a:latin typeface="+mn-ea"/>
                <a:cs typeface="Calibri" panose="020F0502020204030204" pitchFamily="34" charset="0"/>
                <a:sym typeface="Arial"/>
              </a:rPr>
              <a:t>628</a:t>
            </a:r>
            <a:r>
              <a:rPr lang="ja-JP" altLang="en-US" sz="2400" dirty="0" smtClean="0">
                <a:latin typeface="+mn-ea"/>
                <a:cs typeface="Calibri" panose="020F0502020204030204" pitchFamily="34" charset="0"/>
                <a:sym typeface="Arial"/>
              </a:rPr>
              <a:t>眼</a:t>
            </a:r>
            <a:r>
              <a:rPr lang="ja-JP" altLang="en-US" dirty="0" smtClean="0">
                <a:latin typeface="+mn-ea"/>
                <a:cs typeface="Calibri" panose="020F0502020204030204" pitchFamily="34" charset="0"/>
                <a:sym typeface="Arial"/>
              </a:rPr>
              <a:t>（</a:t>
            </a:r>
            <a:r>
              <a:rPr lang="ja-JP" altLang="en-US" dirty="0">
                <a:latin typeface="+mn-ea"/>
                <a:cs typeface="Calibri" panose="020F0502020204030204" pitchFamily="34" charset="0"/>
                <a:sym typeface="Arial"/>
              </a:rPr>
              <a:t>同一症例、左右も</a:t>
            </a:r>
            <a:r>
              <a:rPr lang="en-US" altLang="ja-JP" dirty="0">
                <a:latin typeface="+mn-ea"/>
                <a:cs typeface="Calibri" panose="020F0502020204030204" pitchFamily="34" charset="0"/>
                <a:sym typeface="Arial"/>
              </a:rPr>
              <a:t>1</a:t>
            </a:r>
            <a:r>
              <a:rPr lang="ja-JP" altLang="en-US" dirty="0">
                <a:latin typeface="+mn-ea"/>
                <a:cs typeface="Calibri" panose="020F0502020204030204" pitchFamily="34" charset="0"/>
                <a:sym typeface="Arial"/>
              </a:rPr>
              <a:t>眼）</a:t>
            </a:r>
            <a:endParaRPr lang="en-US" sz="2400" dirty="0" smtClean="0">
              <a:latin typeface="+mn-ea"/>
              <a:cs typeface="Calibri" panose="020F0502020204030204" pitchFamily="34" charset="0"/>
              <a:sym typeface="Arial"/>
            </a:endParaRPr>
          </a:p>
          <a:p>
            <a:pPr lvl="0">
              <a:lnSpc>
                <a:spcPct val="200000"/>
              </a:lnSpc>
              <a:buSzPct val="25000"/>
            </a:pPr>
            <a:r>
              <a:rPr lang="en-US" sz="2000" dirty="0" smtClean="0">
                <a:latin typeface="+mn-ea"/>
                <a:cs typeface="Calibri" panose="020F0502020204030204" pitchFamily="34" charset="0"/>
                <a:sym typeface="Arial"/>
              </a:rPr>
              <a:t>2009年</a:t>
            </a:r>
            <a:r>
              <a:rPr lang="en-US" sz="2000" dirty="0">
                <a:latin typeface="+mn-ea"/>
                <a:cs typeface="Calibri" panose="020F0502020204030204" pitchFamily="34" charset="0"/>
                <a:sym typeface="Arial"/>
              </a:rPr>
              <a:t>9月から</a:t>
            </a:r>
            <a:r>
              <a:rPr lang="en-US" sz="2000" dirty="0" smtClean="0">
                <a:latin typeface="+mn-ea"/>
                <a:cs typeface="Calibri" panose="020F0502020204030204" pitchFamily="34" charset="0"/>
                <a:sym typeface="Arial"/>
              </a:rPr>
              <a:t>2017年6月</a:t>
            </a:r>
            <a:r>
              <a:rPr lang="ja-JP" altLang="en-US" sz="2000" dirty="0" smtClean="0">
                <a:latin typeface="+mn-ea"/>
                <a:cs typeface="Calibri" panose="020F0502020204030204" pitchFamily="34" charset="0"/>
                <a:sym typeface="Arial"/>
              </a:rPr>
              <a:t>　東京慈恵会医科大学緑内障外来</a:t>
            </a:r>
            <a:endParaRPr lang="en-US" altLang="ja-JP" sz="2000" dirty="0" smtClean="0">
              <a:latin typeface="+mn-ea"/>
              <a:cs typeface="Calibri" panose="020F0502020204030204" pitchFamily="34" charset="0"/>
              <a:sym typeface="Arial"/>
            </a:endParaRPr>
          </a:p>
          <a:p>
            <a:pPr lvl="0">
              <a:lnSpc>
                <a:spcPct val="200000"/>
              </a:lnSpc>
              <a:buSzPct val="25000"/>
            </a:pPr>
            <a:r>
              <a:rPr lang="en-US" altLang="ja-JP" sz="2000" dirty="0" smtClean="0">
                <a:latin typeface="+mn-ea"/>
                <a:cs typeface="Calibri" panose="020F0502020204030204" pitchFamily="34" charset="0"/>
              </a:rPr>
              <a:t>HFA10-2</a:t>
            </a:r>
            <a:r>
              <a:rPr lang="ja-JP" altLang="en-US" sz="2000" dirty="0" smtClean="0">
                <a:latin typeface="+mn-ea"/>
                <a:cs typeface="Calibri" panose="020F0502020204030204" pitchFamily="34" charset="0"/>
              </a:rPr>
              <a:t>と</a:t>
            </a:r>
            <a:r>
              <a:rPr lang="en-US" altLang="ja-JP" sz="2000" dirty="0" smtClean="0">
                <a:latin typeface="+mn-ea"/>
                <a:cs typeface="Calibri" panose="020F0502020204030204" pitchFamily="34" charset="0"/>
                <a:sym typeface="Arial"/>
              </a:rPr>
              <a:t>OCT</a:t>
            </a:r>
            <a:r>
              <a:rPr lang="ja-JP" altLang="en-US" sz="2000" dirty="0" smtClean="0">
                <a:latin typeface="+mn-ea"/>
                <a:cs typeface="Calibri" panose="020F0502020204030204" pitchFamily="34" charset="0"/>
                <a:sym typeface="Arial"/>
              </a:rPr>
              <a:t>を同日に測定</a:t>
            </a:r>
            <a:endParaRPr lang="en-US" altLang="ja-JP" sz="2000" dirty="0" smtClean="0">
              <a:latin typeface="+mn-ea"/>
              <a:cs typeface="Calibri" panose="020F0502020204030204" pitchFamily="34" charset="0"/>
              <a:sym typeface="Arial"/>
            </a:endParaRPr>
          </a:p>
          <a:p>
            <a:pPr lvl="0">
              <a:lnSpc>
                <a:spcPct val="200000"/>
              </a:lnSpc>
              <a:buSzPct val="25000"/>
            </a:pPr>
            <a:r>
              <a:rPr lang="en-US" altLang="ja-JP" sz="2000" dirty="0" smtClean="0">
                <a:latin typeface="+mn-ea"/>
                <a:cs typeface="Calibri" panose="020F0502020204030204" pitchFamily="34" charset="0"/>
                <a:sym typeface="Arial"/>
              </a:rPr>
              <a:t>HFA10-2</a:t>
            </a:r>
            <a:r>
              <a:rPr lang="ja-JP" altLang="en-US" sz="2000" dirty="0" smtClean="0">
                <a:latin typeface="+mn-ea"/>
                <a:cs typeface="Calibri" panose="020F0502020204030204" pitchFamily="34" charset="0"/>
                <a:sym typeface="Arial"/>
              </a:rPr>
              <a:t>の</a:t>
            </a:r>
            <a:r>
              <a:rPr lang="ja-JP" altLang="en-US" sz="2000" dirty="0" smtClean="0">
                <a:latin typeface="+mn-ea"/>
                <a:cs typeface="Calibri" panose="020F0502020204030204" pitchFamily="34" charset="0"/>
              </a:rPr>
              <a:t>信頼性指標と</a:t>
            </a:r>
            <a:r>
              <a:rPr lang="en-US" altLang="ja-JP" sz="2000" dirty="0" smtClean="0">
                <a:latin typeface="+mn-ea"/>
                <a:cs typeface="Calibri" panose="020F0502020204030204" pitchFamily="34" charset="0"/>
              </a:rPr>
              <a:t>OCT</a:t>
            </a:r>
            <a:r>
              <a:rPr lang="ja-JP" altLang="en-US" sz="2000" dirty="0">
                <a:latin typeface="+mn-ea"/>
                <a:cs typeface="Calibri" panose="020F0502020204030204" pitchFamily="34" charset="0"/>
              </a:rPr>
              <a:t>基準を</a:t>
            </a:r>
            <a:r>
              <a:rPr lang="ja-JP" altLang="en-US" sz="2000" dirty="0" smtClean="0">
                <a:latin typeface="+mn-ea"/>
                <a:cs typeface="Calibri" panose="020F0502020204030204" pitchFamily="34" charset="0"/>
              </a:rPr>
              <a:t>満たす*</a:t>
            </a:r>
            <a:endParaRPr lang="en-US" sz="2400" dirty="0">
              <a:latin typeface="+mn-ea"/>
              <a:cs typeface="Calibri" panose="020F0502020204030204" pitchFamily="34" charset="0"/>
              <a:sym typeface="Arial"/>
            </a:endParaRPr>
          </a:p>
        </p:txBody>
      </p:sp>
      <p:sp>
        <p:nvSpPr>
          <p:cNvPr id="2" name="テキスト ボックス 1"/>
          <p:cNvSpPr txBox="1"/>
          <p:nvPr/>
        </p:nvSpPr>
        <p:spPr>
          <a:xfrm>
            <a:off x="1013605" y="5394154"/>
            <a:ext cx="7232108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kumimoji="1" lang="ja-JP" altLang="en-US" dirty="0" smtClean="0">
                <a:latin typeface="Calibri" panose="020F0502020204030204" pitchFamily="34" charset="0"/>
                <a:ea typeface="ＭＳ ゴシック" panose="020B0609070205080204" pitchFamily="49" charset="-128"/>
                <a:cs typeface="Calibri" panose="020F0502020204030204" pitchFamily="34" charset="0"/>
              </a:rPr>
              <a:t>*</a:t>
            </a:r>
            <a:r>
              <a:rPr kumimoji="1" lang="en-US" altLang="ja-JP" dirty="0" smtClean="0">
                <a:latin typeface="Calibri" panose="020F0502020204030204" pitchFamily="34" charset="0"/>
                <a:ea typeface="ＭＳ ゴシック" panose="020B0609070205080204" pitchFamily="49" charset="-128"/>
                <a:cs typeface="Calibri" panose="020F0502020204030204" pitchFamily="34" charset="0"/>
              </a:rPr>
              <a:t>HFA</a:t>
            </a:r>
            <a:r>
              <a:rPr kumimoji="1" lang="ja-JP" altLang="en-US" dirty="0">
                <a:latin typeface="Calibri" panose="020F0502020204030204" pitchFamily="34" charset="0"/>
                <a:ea typeface="ＭＳ ゴシック" panose="020B0609070205080204" pitchFamily="49" charset="-128"/>
                <a:cs typeface="Calibri" panose="020F0502020204030204" pitchFamily="34" charset="0"/>
              </a:rPr>
              <a:t>の信頼性</a:t>
            </a:r>
            <a:r>
              <a:rPr kumimoji="1" lang="en-US" altLang="ja-JP" dirty="0">
                <a:latin typeface="Calibri" panose="020F0502020204030204" pitchFamily="34" charset="0"/>
                <a:ea typeface="ＭＳ ゴシック" panose="020B0609070205080204" pitchFamily="49" charset="-128"/>
                <a:cs typeface="Calibri" panose="020F0502020204030204" pitchFamily="34" charset="0"/>
              </a:rPr>
              <a:t>(</a:t>
            </a:r>
            <a:r>
              <a:rPr kumimoji="1" lang="ja-JP" altLang="en-US" dirty="0">
                <a:latin typeface="Calibri" panose="020F0502020204030204" pitchFamily="34" charset="0"/>
                <a:ea typeface="ＭＳ ゴシック" panose="020B0609070205080204" pitchFamily="49" charset="-128"/>
                <a:cs typeface="Calibri" panose="020F0502020204030204" pitchFamily="34" charset="0"/>
              </a:rPr>
              <a:t>固視不良</a:t>
            </a:r>
            <a:r>
              <a:rPr kumimoji="1" lang="en-US" altLang="ja-JP" dirty="0">
                <a:latin typeface="Calibri" panose="020F0502020204030204" pitchFamily="34" charset="0"/>
                <a:ea typeface="ＭＳ ゴシック" panose="020B0609070205080204" pitchFamily="49" charset="-128"/>
                <a:cs typeface="Calibri" panose="020F0502020204030204" pitchFamily="34" charset="0"/>
              </a:rPr>
              <a:t>20%</a:t>
            </a:r>
            <a:r>
              <a:rPr kumimoji="1" lang="ja-JP" altLang="en-US" dirty="0">
                <a:latin typeface="Calibri" panose="020F0502020204030204" pitchFamily="34" charset="0"/>
                <a:ea typeface="ＭＳ ゴシック" panose="020B0609070205080204" pitchFamily="49" charset="-128"/>
                <a:cs typeface="Calibri" panose="020F0502020204030204" pitchFamily="34" charset="0"/>
              </a:rPr>
              <a:t>未満、偽陽性</a:t>
            </a:r>
            <a:r>
              <a:rPr kumimoji="1" lang="en-US" altLang="ja-JP" dirty="0">
                <a:latin typeface="Calibri" panose="020F0502020204030204" pitchFamily="34" charset="0"/>
                <a:ea typeface="ＭＳ ゴシック" panose="020B0609070205080204" pitchFamily="49" charset="-128"/>
                <a:cs typeface="Calibri" panose="020F0502020204030204" pitchFamily="34" charset="0"/>
              </a:rPr>
              <a:t>15%</a:t>
            </a:r>
            <a:r>
              <a:rPr kumimoji="1" lang="ja-JP" altLang="en-US" dirty="0">
                <a:latin typeface="Calibri" panose="020F0502020204030204" pitchFamily="34" charset="0"/>
                <a:ea typeface="ＭＳ ゴシック" panose="020B0609070205080204" pitchFamily="49" charset="-128"/>
                <a:cs typeface="Calibri" panose="020F0502020204030204" pitchFamily="34" charset="0"/>
              </a:rPr>
              <a:t>未満、偽陰性</a:t>
            </a:r>
            <a:r>
              <a:rPr kumimoji="1" lang="en-US" altLang="ja-JP" dirty="0">
                <a:latin typeface="Calibri" panose="020F0502020204030204" pitchFamily="34" charset="0"/>
                <a:ea typeface="ＭＳ ゴシック" panose="020B0609070205080204" pitchFamily="49" charset="-128"/>
                <a:cs typeface="Calibri" panose="020F0502020204030204" pitchFamily="34" charset="0"/>
              </a:rPr>
              <a:t>33%</a:t>
            </a:r>
            <a:r>
              <a:rPr kumimoji="1" lang="ja-JP" altLang="en-US" dirty="0">
                <a:latin typeface="Calibri" panose="020F0502020204030204" pitchFamily="34" charset="0"/>
                <a:ea typeface="ＭＳ ゴシック" panose="020B0609070205080204" pitchFamily="49" charset="-128"/>
                <a:cs typeface="Calibri" panose="020F0502020204030204" pitchFamily="34" charset="0"/>
              </a:rPr>
              <a:t>未満</a:t>
            </a:r>
            <a:r>
              <a:rPr kumimoji="1" lang="en-US" altLang="ja-JP" dirty="0">
                <a:latin typeface="Calibri" panose="020F0502020204030204" pitchFamily="34" charset="0"/>
                <a:ea typeface="ＭＳ ゴシック" panose="020B0609070205080204" pitchFamily="49" charset="-128"/>
                <a:cs typeface="Calibri" panose="020F0502020204030204" pitchFamily="34" charset="0"/>
              </a:rPr>
              <a:t>)</a:t>
            </a:r>
          </a:p>
          <a:p>
            <a:r>
              <a:rPr kumimoji="1" lang="en-US" altLang="ja-JP" dirty="0">
                <a:latin typeface="Calibri" panose="020F0502020204030204" pitchFamily="34" charset="0"/>
                <a:ea typeface="ＭＳ ゴシック" panose="020B0609070205080204" pitchFamily="49" charset="-128"/>
                <a:cs typeface="Calibri" panose="020F0502020204030204" pitchFamily="34" charset="0"/>
              </a:rPr>
              <a:t>OCT</a:t>
            </a:r>
            <a:r>
              <a:rPr kumimoji="1" lang="ja-JP" altLang="en-US" dirty="0">
                <a:latin typeface="Calibri" panose="020F0502020204030204" pitchFamily="34" charset="0"/>
                <a:ea typeface="ＭＳ ゴシック" panose="020B0609070205080204" pitchFamily="49" charset="-128"/>
                <a:cs typeface="Calibri" panose="020F0502020204030204" pitchFamily="34" charset="0"/>
              </a:rPr>
              <a:t>（</a:t>
            </a:r>
            <a:r>
              <a:rPr kumimoji="1" lang="en-US" altLang="ja-JP" dirty="0">
                <a:latin typeface="Calibri" panose="020F0502020204030204" pitchFamily="34" charset="0"/>
                <a:ea typeface="ＭＳ ゴシック" panose="020B0609070205080204" pitchFamily="49" charset="-128"/>
                <a:cs typeface="Calibri" panose="020F0502020204030204" pitchFamily="34" charset="0"/>
              </a:rPr>
              <a:t>image quality 5/10 </a:t>
            </a:r>
            <a:r>
              <a:rPr kumimoji="1" lang="ja-JP" altLang="en-US" dirty="0">
                <a:latin typeface="Calibri" panose="020F0502020204030204" pitchFamily="34" charset="0"/>
                <a:ea typeface="ＭＳ ゴシック" panose="020B0609070205080204" pitchFamily="49" charset="-128"/>
                <a:cs typeface="Calibri" panose="020F0502020204030204" pitchFamily="34" charset="0"/>
              </a:rPr>
              <a:t>以上、複数回撮像のうち最良の画像を選択）</a:t>
            </a:r>
          </a:p>
        </p:txBody>
      </p:sp>
      <p:sp>
        <p:nvSpPr>
          <p:cNvPr id="3" name="タイトル 2"/>
          <p:cNvSpPr>
            <a:spLocks noGrp="1"/>
          </p:cNvSpPr>
          <p:nvPr>
            <p:ph type="title"/>
          </p:nvPr>
        </p:nvSpPr>
        <p:spPr>
          <a:xfrm>
            <a:off x="628649" y="296664"/>
            <a:ext cx="8002021" cy="945850"/>
          </a:xfrm>
        </p:spPr>
        <p:txBody>
          <a:bodyPr/>
          <a:lstStyle/>
          <a:p>
            <a:pPr algn="ctr"/>
            <a:r>
              <a:rPr kumimoji="1" lang="ja-JP" altLang="en-US" dirty="0" smtClean="0">
                <a:solidFill>
                  <a:schemeClr val="tx1"/>
                </a:solidFill>
              </a:rPr>
              <a:t>対象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7206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6" name="Shape 176"/>
          <p:cNvGraphicFramePr/>
          <p:nvPr>
            <p:extLst>
              <p:ext uri="{D42A27DB-BD31-4B8C-83A1-F6EECF244321}">
                <p14:modId xmlns:p14="http://schemas.microsoft.com/office/powerpoint/2010/main" val="2056175247"/>
              </p:ext>
            </p:extLst>
          </p:nvPr>
        </p:nvGraphicFramePr>
        <p:xfrm>
          <a:off x="1315527" y="1487605"/>
          <a:ext cx="6512947" cy="4285399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444558"/>
                <a:gridCol w="1251763"/>
                <a:gridCol w="1292087"/>
                <a:gridCol w="1212574"/>
                <a:gridCol w="1311965"/>
              </a:tblGrid>
              <a:tr h="104512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600" dirty="0" smtClean="0">
                          <a:latin typeface="+mn-lt"/>
                          <a:cs typeface="Calibri" panose="020F0502020204030204" pitchFamily="34" charset="0"/>
                        </a:rPr>
                        <a:t>N</a:t>
                      </a:r>
                      <a:r>
                        <a:rPr kumimoji="1" lang="ja-JP" altLang="en-US" sz="1600" dirty="0" smtClean="0">
                          <a:latin typeface="+mn-lt"/>
                          <a:cs typeface="Calibri" panose="020F0502020204030204" pitchFamily="34" charset="0"/>
                        </a:rPr>
                        <a:t>＝眼数</a:t>
                      </a:r>
                    </a:p>
                  </a:txBody>
                  <a:tcPr marL="68569" marR="68569" marT="68569" marB="68569" anchor="ctr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 sz="2000" b="1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POAG</a:t>
                      </a:r>
                    </a:p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 sz="1800" b="1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258</a:t>
                      </a:r>
                      <a:endParaRPr lang="en-US" sz="1800" b="1" dirty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 marL="68569" marR="68569" marT="68569" marB="68569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2000" b="1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NTG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800" b="1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356</a:t>
                      </a:r>
                    </a:p>
                  </a:txBody>
                  <a:tcPr marL="68569" marR="68569" marT="68569" marB="68569" anchor="ctr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 sz="2000" b="1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PPG</a:t>
                      </a:r>
                    </a:p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 sz="1800" b="1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14</a:t>
                      </a:r>
                      <a:endParaRPr sz="1800" b="1" dirty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 marL="68569" marR="68569" marT="68569" marB="68569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800" b="1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All</a:t>
                      </a:r>
                      <a:endParaRPr lang="ja-JP" altLang="en-US" sz="1800" b="1" dirty="0" smtClean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 sz="1800" b="1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628</a:t>
                      </a:r>
                      <a:endParaRPr sz="1800" b="1" dirty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 marL="68569" marR="68569" marT="68569" marB="68569" anchor="ctr"/>
                </a:tc>
              </a:tr>
              <a:tr h="875926">
                <a:tc>
                  <a:txBody>
                    <a:bodyPr/>
                    <a:lstStyle/>
                    <a:p>
                      <a:pPr marL="0" marR="0" lvl="0" indent="0" algn="ctr" defTabSz="91436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600" b="1" dirty="0" smtClean="0">
                          <a:solidFill>
                            <a:schemeClr val="tx1"/>
                          </a:solidFill>
                          <a:latin typeface="游ゴシック Light" panose="020B0300000000000000" pitchFamily="50" charset="-128"/>
                          <a:ea typeface="游ゴシック Light" panose="020B0300000000000000" pitchFamily="50" charset="-128"/>
                        </a:rPr>
                        <a:t>平均年齢</a:t>
                      </a:r>
                      <a:r>
                        <a:rPr lang="en-US" altLang="ja-JP" sz="1600" b="1" dirty="0" smtClean="0">
                          <a:solidFill>
                            <a:schemeClr val="tx1"/>
                          </a:solidFill>
                          <a:latin typeface="游ゴシック Light" panose="020B0300000000000000" pitchFamily="50" charset="-128"/>
                          <a:ea typeface="游ゴシック Light" panose="020B0300000000000000" pitchFamily="50" charset="-128"/>
                        </a:rPr>
                        <a:t>(</a:t>
                      </a:r>
                      <a:r>
                        <a:rPr lang="ja-JP" altLang="en-US" sz="1600" b="1" dirty="0" smtClean="0">
                          <a:solidFill>
                            <a:schemeClr val="tx1"/>
                          </a:solidFill>
                          <a:latin typeface="游ゴシック Light" panose="020B0300000000000000" pitchFamily="50" charset="-128"/>
                          <a:ea typeface="游ゴシック Light" panose="020B0300000000000000" pitchFamily="50" charset="-128"/>
                        </a:rPr>
                        <a:t>歳</a:t>
                      </a:r>
                      <a:r>
                        <a:rPr lang="en-US" altLang="ja-JP" sz="1600" b="1" dirty="0" smtClean="0">
                          <a:solidFill>
                            <a:schemeClr val="tx1"/>
                          </a:solidFill>
                          <a:latin typeface="游ゴシック Light" panose="020B0300000000000000" pitchFamily="50" charset="-128"/>
                          <a:ea typeface="游ゴシック Light" panose="020B0300000000000000" pitchFamily="50" charset="-128"/>
                        </a:rPr>
                        <a:t>)</a:t>
                      </a:r>
                    </a:p>
                  </a:txBody>
                  <a:tcPr marL="68569" marR="68569" marT="68569" marB="68569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ja-JP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58.1±9.0</a:t>
                      </a:r>
                      <a:endParaRPr lang="ja-JP" altLang="en-US" sz="18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9362" marR="59362" marT="59362" marB="59362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ja-JP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56.4±9.2</a:t>
                      </a:r>
                      <a:endParaRPr lang="ja-JP" altLang="en-US" sz="18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9362" marR="59362" marT="59362" marB="59362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ja-JP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47.6±4.5</a:t>
                      </a:r>
                      <a:endParaRPr lang="ja-JP" altLang="en-US" sz="18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9362" marR="59362" marT="59362" marB="59362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ja-JP" sz="1800" b="1" dirty="0" smtClean="0">
                          <a:solidFill>
                            <a:schemeClr val="tx1"/>
                          </a:solidFill>
                          <a:effectLst/>
                        </a:rPr>
                        <a:t>56.9</a:t>
                      </a:r>
                      <a:r>
                        <a:rPr lang="en-US" altLang="ja-JP" sz="18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±9.2</a:t>
                      </a:r>
                      <a:endParaRPr lang="ja-JP" altLang="en-US" sz="1800" b="1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9362" marR="59362" marT="59362" marB="59362" anchor="ctr"/>
                </a:tc>
              </a:tr>
              <a:tr h="796874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游ゴシック Light" panose="020B0300000000000000" pitchFamily="50" charset="-128"/>
                          <a:ea typeface="游ゴシック Light" panose="020B0300000000000000" pitchFamily="50" charset="-128"/>
                        </a:rPr>
                        <a:t>平均等価球面度数</a:t>
                      </a:r>
                      <a:r>
                        <a:rPr lang="en-US" altLang="zh-CN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游ゴシック Light" panose="020B0300000000000000" pitchFamily="50" charset="-128"/>
                          <a:ea typeface="游ゴシック Light" panose="020B0300000000000000" pitchFamily="50" charset="-128"/>
                        </a:rPr>
                        <a:t>(D)</a:t>
                      </a:r>
                      <a:endParaRPr lang="zh-CN" altLang="en-US" sz="1600" dirty="0">
                        <a:solidFill>
                          <a:schemeClr val="tx1"/>
                        </a:solidFill>
                        <a:effectLst/>
                        <a:latin typeface="游ゴシック Light" panose="020B0300000000000000" pitchFamily="50" charset="-128"/>
                        <a:ea typeface="游ゴシック Light" panose="020B0300000000000000" pitchFamily="50" charset="-128"/>
                      </a:endParaRPr>
                    </a:p>
                  </a:txBody>
                  <a:tcPr marL="59362" marR="59362" marT="59362" marB="59362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ja-JP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-5.62±4.1</a:t>
                      </a:r>
                      <a:endParaRPr lang="ja-JP" altLang="en-US" sz="18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9362" marR="59362" marT="59362" marB="59362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ja-JP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-4.94±3.3</a:t>
                      </a:r>
                      <a:endParaRPr lang="ja-JP" altLang="en-US" sz="18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9362" marR="59362" marT="59362" marB="59362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ja-JP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-5.40±0.3</a:t>
                      </a:r>
                      <a:endParaRPr lang="ja-JP" altLang="en-US" sz="18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9362" marR="59362" marT="59362" marB="59362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8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-5.23±3.6</a:t>
                      </a:r>
                      <a:endParaRPr lang="ja-JP" altLang="en-US" sz="1800" b="1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9362" marR="59362" marT="59362" marB="59362" anchor="ctr"/>
                </a:tc>
              </a:tr>
              <a:tr h="796874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ja-JP" altLang="en-US" sz="1600" b="1" dirty="0" smtClean="0">
                          <a:solidFill>
                            <a:schemeClr val="tx1"/>
                          </a:solidFill>
                          <a:latin typeface="游ゴシック Light" panose="020B0300000000000000" pitchFamily="50" charset="-128"/>
                          <a:ea typeface="游ゴシック Light" panose="020B0300000000000000" pitchFamily="50" charset="-128"/>
                        </a:rPr>
                        <a:t>性別</a:t>
                      </a:r>
                      <a:r>
                        <a:rPr lang="en-US" altLang="ja-JP" sz="1600" b="1" dirty="0" smtClean="0">
                          <a:solidFill>
                            <a:schemeClr val="tx1"/>
                          </a:solidFill>
                          <a:latin typeface="游ゴシック Light" panose="020B0300000000000000" pitchFamily="50" charset="-128"/>
                          <a:ea typeface="游ゴシック Light" panose="020B0300000000000000" pitchFamily="50" charset="-128"/>
                        </a:rPr>
                        <a:t>(F:M)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游ゴシック Light" panose="020B0300000000000000" pitchFamily="50" charset="-128"/>
                        <a:ea typeface="游ゴシック Light" panose="020B0300000000000000" pitchFamily="50" charset="-128"/>
                      </a:endParaRPr>
                    </a:p>
                  </a:txBody>
                  <a:tcPr marL="68569" marR="68569" marT="68569" marB="68569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ja-JP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98:160</a:t>
                      </a:r>
                      <a:endParaRPr lang="ja-JP" altLang="en-US" sz="18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9362" marR="59362" marT="59362" marB="59362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ja-JP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118:238</a:t>
                      </a:r>
                      <a:endParaRPr lang="ja-JP" altLang="en-US" sz="18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9362" marR="59362" marT="59362" marB="59362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ja-JP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14:0</a:t>
                      </a:r>
                      <a:endParaRPr lang="ja-JP" altLang="en-US" sz="18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9362" marR="59362" marT="59362" marB="59362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230:398</a:t>
                      </a:r>
                      <a:endParaRPr lang="mr-IN" sz="1800" b="1" dirty="0" smtClean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 marL="68569" marR="68569" marT="68569" marB="68569" anchor="ctr"/>
                </a:tc>
              </a:tr>
              <a:tr h="770598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游ゴシック Light" panose="020B0300000000000000" pitchFamily="50" charset="-128"/>
                          <a:ea typeface="游ゴシック Light" panose="020B0300000000000000" pitchFamily="50" charset="-128"/>
                        </a:rPr>
                        <a:t>MD(dB</a:t>
                      </a:r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游ゴシック Light" panose="020B0300000000000000" pitchFamily="50" charset="-128"/>
                          <a:ea typeface="游ゴシック Light" panose="020B0300000000000000" pitchFamily="50" charset="-128"/>
                        </a:rPr>
                        <a:t>)</a:t>
                      </a:r>
                    </a:p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游ゴシック Light" panose="020B0300000000000000" pitchFamily="50" charset="-128"/>
                          <a:ea typeface="游ゴシック Light" panose="020B0300000000000000" pitchFamily="50" charset="-128"/>
                        </a:rPr>
                        <a:t>10-2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游ゴシック Light" panose="020B0300000000000000" pitchFamily="50" charset="-128"/>
                        <a:ea typeface="游ゴシック Light" panose="020B0300000000000000" pitchFamily="50" charset="-128"/>
                      </a:endParaRPr>
                    </a:p>
                  </a:txBody>
                  <a:tcPr marL="68569" marR="68569" marT="68569" marB="68569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ja-JP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  <a:r>
                        <a:rPr lang="en-US" altLang="ja-JP" sz="18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13.4±11</a:t>
                      </a:r>
                      <a:endParaRPr lang="ja-JP" altLang="en-US" sz="18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9362" marR="59362" marT="59362" marB="59362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ja-JP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  <a:r>
                        <a:rPr lang="en-US" altLang="ja-JP" sz="18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7.30±8.1</a:t>
                      </a:r>
                      <a:endParaRPr lang="ja-JP" altLang="en-US" sz="18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9362" marR="59362" marT="59362" marB="59362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altLang="en-US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  </a:t>
                      </a:r>
                      <a:r>
                        <a:rPr lang="en-US" altLang="ja-JP" sz="18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0.25±0.8</a:t>
                      </a:r>
                      <a:endParaRPr lang="ja-JP" altLang="en-US" sz="18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9362" marR="59362" marT="59362" marB="59362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8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-9.62±9.7</a:t>
                      </a:r>
                      <a:endParaRPr lang="ja-JP" altLang="en-US" sz="1800" b="1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9362" marR="59362" marT="59362" marB="59362" anchor="ctr"/>
                </a:tc>
              </a:tr>
            </a:tbl>
          </a:graphicData>
        </a:graphic>
      </p:graphicFrame>
      <p:sp>
        <p:nvSpPr>
          <p:cNvPr id="177" name="Shape 177"/>
          <p:cNvSpPr txBox="1"/>
          <p:nvPr/>
        </p:nvSpPr>
        <p:spPr>
          <a:xfrm>
            <a:off x="6224342" y="6084808"/>
            <a:ext cx="2514600" cy="388800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/>
          <a:p>
            <a:pPr algn="r"/>
            <a:r>
              <a:rPr lang="en-US" sz="1350" dirty="0" smtClean="0">
                <a:ea typeface="ＭＳ ゴシック" panose="020B0609070205080204" pitchFamily="49" charset="-128"/>
                <a:cs typeface="Calibri" panose="020F0502020204030204" pitchFamily="34" charset="0"/>
              </a:rPr>
              <a:t>Mean +/- SD</a:t>
            </a:r>
          </a:p>
          <a:p>
            <a:pPr algn="r"/>
            <a:r>
              <a:rPr lang="en-US" sz="1350" dirty="0" smtClean="0">
                <a:ea typeface="ＭＳ ゴシック" panose="020B0609070205080204" pitchFamily="49" charset="-128"/>
                <a:cs typeface="Calibri" panose="020F0502020204030204" pitchFamily="34" charset="0"/>
              </a:rPr>
              <a:t>One-way ANOVA</a:t>
            </a:r>
          </a:p>
          <a:p>
            <a:pPr algn="r"/>
            <a:r>
              <a:rPr lang="en-US" altLang="ja-JP" sz="1400" dirty="0">
                <a:ea typeface="ＭＳ ゴシック" panose="020B0609070205080204" pitchFamily="49" charset="-128"/>
                <a:cs typeface="Calibri" panose="020F0502020204030204" pitchFamily="34" charset="0"/>
              </a:rPr>
              <a:t>X2 test</a:t>
            </a:r>
          </a:p>
          <a:p>
            <a:pPr algn="r"/>
            <a:endParaRPr lang="en-US" sz="1350" dirty="0">
              <a:ea typeface="ＭＳ ゴシック" panose="020B0609070205080204" pitchFamily="49" charset="-128"/>
              <a:cs typeface="Calibri" panose="020F0502020204030204" pitchFamily="34" charset="0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35877"/>
          </a:xfrm>
        </p:spPr>
        <p:txBody>
          <a:bodyPr/>
          <a:lstStyle/>
          <a:p>
            <a:pPr algn="ctr"/>
            <a:r>
              <a:rPr kumimoji="1" lang="ja-JP" altLang="en-US" dirty="0" smtClean="0">
                <a:solidFill>
                  <a:schemeClr val="tx1"/>
                </a:solidFill>
              </a:rPr>
              <a:t>対象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3" name="正方形/長方形 2"/>
          <p:cNvSpPr/>
          <p:nvPr/>
        </p:nvSpPr>
        <p:spPr>
          <a:xfrm>
            <a:off x="4453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2215326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/>
          <p:nvPr/>
        </p:nvSpPr>
        <p:spPr>
          <a:xfrm>
            <a:off x="3401392" y="3793797"/>
            <a:ext cx="4270753" cy="396492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>
              <a:buSzPct val="25000"/>
            </a:pPr>
            <a:r>
              <a:rPr lang="en-US" dirty="0" err="1">
                <a:latin typeface="+mn-ea"/>
                <a:cs typeface="Calibri"/>
                <a:sym typeface="Calibri"/>
              </a:rPr>
              <a:t>Humphrey視野計</a:t>
            </a:r>
            <a:r>
              <a:rPr lang="en-US" dirty="0">
                <a:latin typeface="+mn-ea"/>
                <a:cs typeface="Calibri"/>
                <a:sym typeface="Calibri"/>
              </a:rPr>
              <a:t>(</a:t>
            </a:r>
            <a:r>
              <a:rPr lang="en-US" dirty="0" smtClean="0">
                <a:latin typeface="+mn-ea"/>
                <a:cs typeface="Calibri"/>
                <a:sym typeface="Calibri"/>
              </a:rPr>
              <a:t>HFA; </a:t>
            </a:r>
            <a:r>
              <a:rPr lang="en-US" dirty="0" smtClean="0">
                <a:latin typeface="+mn-ea"/>
                <a:cs typeface="Calibri"/>
                <a:sym typeface="Calibri"/>
              </a:rPr>
              <a:t>Carl </a:t>
            </a:r>
            <a:r>
              <a:rPr lang="en-US" dirty="0">
                <a:latin typeface="+mn-ea"/>
                <a:cs typeface="Calibri"/>
                <a:sym typeface="Calibri"/>
              </a:rPr>
              <a:t>Zeiss）</a:t>
            </a:r>
          </a:p>
        </p:txBody>
      </p:sp>
      <p:sp>
        <p:nvSpPr>
          <p:cNvPr id="229" name="Shape 229"/>
          <p:cNvSpPr/>
          <p:nvPr/>
        </p:nvSpPr>
        <p:spPr>
          <a:xfrm>
            <a:off x="3228474" y="2661514"/>
            <a:ext cx="4443672" cy="321246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>
              <a:buSzPct val="25000"/>
            </a:pPr>
            <a:r>
              <a:rPr lang="en-US" dirty="0">
                <a:latin typeface="+mn-ea"/>
                <a:cs typeface="Calibri"/>
                <a:sym typeface="Calibri"/>
              </a:rPr>
              <a:t>Cirrus </a:t>
            </a:r>
            <a:r>
              <a:rPr lang="en-US" dirty="0" smtClean="0">
                <a:latin typeface="+mn-ea"/>
                <a:cs typeface="Calibri"/>
                <a:sym typeface="Calibri"/>
              </a:rPr>
              <a:t>HD-OCT（OCT</a:t>
            </a:r>
            <a:r>
              <a:rPr lang="en-US" altLang="ja-JP" dirty="0" smtClean="0">
                <a:latin typeface="+mn-ea"/>
                <a:cs typeface="Calibri"/>
                <a:sym typeface="Calibri"/>
              </a:rPr>
              <a:t>; </a:t>
            </a:r>
            <a:r>
              <a:rPr lang="en-US" dirty="0" smtClean="0">
                <a:latin typeface="+mn-ea"/>
                <a:cs typeface="Calibri"/>
                <a:sym typeface="Calibri"/>
              </a:rPr>
              <a:t>Carl </a:t>
            </a:r>
            <a:r>
              <a:rPr lang="en-US" dirty="0">
                <a:latin typeface="+mn-ea"/>
                <a:cs typeface="Calibri"/>
                <a:sym typeface="Calibri"/>
              </a:rPr>
              <a:t>Zeiss）</a:t>
            </a:r>
          </a:p>
        </p:txBody>
      </p:sp>
      <p:sp>
        <p:nvSpPr>
          <p:cNvPr id="230" name="Shape 230"/>
          <p:cNvSpPr/>
          <p:nvPr/>
        </p:nvSpPr>
        <p:spPr>
          <a:xfrm>
            <a:off x="3242836" y="2969695"/>
            <a:ext cx="3996103" cy="390977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>
              <a:buSzPct val="25000"/>
            </a:pPr>
            <a:r>
              <a:rPr lang="en-US" dirty="0">
                <a:latin typeface="+mn-ea"/>
                <a:cs typeface="Calibri"/>
                <a:sym typeface="Calibri"/>
              </a:rPr>
              <a:t>O</a:t>
            </a:r>
            <a:r>
              <a:rPr lang="en-US" dirty="0" smtClean="0">
                <a:latin typeface="+mn-ea"/>
                <a:cs typeface="Calibri"/>
                <a:sym typeface="Calibri"/>
              </a:rPr>
              <a:t>ptic </a:t>
            </a:r>
            <a:r>
              <a:rPr lang="en-US" dirty="0">
                <a:latin typeface="+mn-ea"/>
                <a:cs typeface="Calibri"/>
                <a:sym typeface="Calibri"/>
              </a:rPr>
              <a:t>disc cube　200×200</a:t>
            </a:r>
          </a:p>
        </p:txBody>
      </p:sp>
      <p:sp>
        <p:nvSpPr>
          <p:cNvPr id="231" name="Shape 231"/>
          <p:cNvSpPr/>
          <p:nvPr/>
        </p:nvSpPr>
        <p:spPr>
          <a:xfrm>
            <a:off x="2811330" y="3444834"/>
            <a:ext cx="2572687" cy="346248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>
              <a:buSzPct val="25000"/>
            </a:pPr>
            <a:r>
              <a:rPr lang="ja-JP" altLang="en-US" sz="2000" dirty="0">
                <a:latin typeface="+mn-ea"/>
                <a:cs typeface="Calibri"/>
                <a:sym typeface="Calibri"/>
              </a:rPr>
              <a:t>静的視野計</a:t>
            </a:r>
            <a:endParaRPr lang="en-US" sz="2000" dirty="0">
              <a:latin typeface="+mn-ea"/>
              <a:cs typeface="Calibri"/>
              <a:sym typeface="Calibri"/>
            </a:endParaRPr>
          </a:p>
        </p:txBody>
      </p:sp>
      <p:sp>
        <p:nvSpPr>
          <p:cNvPr id="232" name="Shape 232"/>
          <p:cNvSpPr/>
          <p:nvPr/>
        </p:nvSpPr>
        <p:spPr>
          <a:xfrm>
            <a:off x="2789933" y="2287247"/>
            <a:ext cx="2126623" cy="346248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>
              <a:buSzPct val="25000"/>
            </a:pPr>
            <a:r>
              <a:rPr lang="ja-JP" altLang="en-US" sz="2000" dirty="0">
                <a:latin typeface="+mn-ea"/>
                <a:cs typeface="Calibri"/>
                <a:sym typeface="Calibri"/>
              </a:rPr>
              <a:t>光干渉断層計</a:t>
            </a:r>
            <a:endParaRPr lang="en-US" sz="2000" dirty="0">
              <a:latin typeface="+mn-ea"/>
              <a:cs typeface="Calibri"/>
              <a:sym typeface="Calibri"/>
            </a:endParaRPr>
          </a:p>
        </p:txBody>
      </p:sp>
      <p:sp>
        <p:nvSpPr>
          <p:cNvPr id="233" name="Shape 233"/>
          <p:cNvSpPr/>
          <p:nvPr/>
        </p:nvSpPr>
        <p:spPr>
          <a:xfrm>
            <a:off x="3421483" y="4215627"/>
            <a:ext cx="3190414" cy="396458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>
              <a:buSzPct val="25000"/>
            </a:pPr>
            <a:r>
              <a:rPr lang="en-US" dirty="0">
                <a:latin typeface="+mn-ea"/>
                <a:cs typeface="Calibri"/>
                <a:sym typeface="Calibri"/>
              </a:rPr>
              <a:t>SITA </a:t>
            </a:r>
            <a:r>
              <a:rPr lang="en-US" dirty="0" err="1" smtClean="0">
                <a:latin typeface="+mn-ea"/>
                <a:cs typeface="Calibri"/>
                <a:sym typeface="Calibri"/>
              </a:rPr>
              <a:t>Standard中心</a:t>
            </a:r>
            <a:r>
              <a:rPr lang="en-US" dirty="0" smtClean="0">
                <a:latin typeface="+mn-ea"/>
                <a:cs typeface="Calibri"/>
                <a:sym typeface="Calibri"/>
              </a:rPr>
              <a:t> </a:t>
            </a:r>
            <a:r>
              <a:rPr lang="en-US" altLang="ja-JP" dirty="0" smtClean="0">
                <a:latin typeface="+mn-ea"/>
                <a:cs typeface="Calibri"/>
                <a:sym typeface="Calibri"/>
              </a:rPr>
              <a:t>10-2</a:t>
            </a:r>
            <a:endParaRPr lang="en-US" dirty="0">
              <a:latin typeface="+mn-ea"/>
              <a:cs typeface="Calibri"/>
              <a:sym typeface="Calibri"/>
            </a:endParaRPr>
          </a:p>
        </p:txBody>
      </p:sp>
      <p:sp>
        <p:nvSpPr>
          <p:cNvPr id="234" name="Shape 234"/>
          <p:cNvSpPr/>
          <p:nvPr/>
        </p:nvSpPr>
        <p:spPr>
          <a:xfrm>
            <a:off x="3329863" y="5325894"/>
            <a:ext cx="4493605" cy="253916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>
              <a:buSzPct val="25000"/>
            </a:pPr>
            <a:endParaRPr lang="en-US" sz="1200" dirty="0">
              <a:cs typeface="Calibri"/>
              <a:sym typeface="Calibri"/>
            </a:endParaRPr>
          </a:p>
        </p:txBody>
      </p:sp>
      <p:sp>
        <p:nvSpPr>
          <p:cNvPr id="235" name="Shape 235"/>
          <p:cNvSpPr/>
          <p:nvPr/>
        </p:nvSpPr>
        <p:spPr>
          <a:xfrm>
            <a:off x="1216688" y="1894833"/>
            <a:ext cx="1573245" cy="39241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>
              <a:buSzPct val="25000"/>
            </a:pPr>
            <a:r>
              <a:rPr lang="ja-JP" altLang="en-US" sz="2400" b="1" dirty="0">
                <a:latin typeface="+mn-ea"/>
                <a:cs typeface="Calibri" panose="020F0502020204030204" pitchFamily="34" charset="0"/>
                <a:sym typeface="Arial"/>
              </a:rPr>
              <a:t>測定機器</a:t>
            </a:r>
            <a:endParaRPr lang="en-US" sz="2400" b="1" dirty="0">
              <a:latin typeface="+mn-ea"/>
              <a:cs typeface="Calibri" panose="020F0502020204030204" pitchFamily="34" charset="0"/>
              <a:sym typeface="Arial"/>
            </a:endParaRPr>
          </a:p>
        </p:txBody>
      </p:sp>
      <p:sp>
        <p:nvSpPr>
          <p:cNvPr id="13" name="タイトル 1"/>
          <p:cNvSpPr txBox="1">
            <a:spLocks/>
          </p:cNvSpPr>
          <p:nvPr/>
        </p:nvSpPr>
        <p:spPr>
          <a:xfrm>
            <a:off x="628650" y="365126"/>
            <a:ext cx="7886700" cy="8358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ja-JP" altLang="en-US" dirty="0">
                <a:latin typeface="+mj-ea"/>
              </a:rPr>
              <a:t>方法</a:t>
            </a:r>
            <a:endParaRPr kumimoji="1" lang="en-US" altLang="ja-JP" dirty="0" smtClean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941823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pPr algn="ctr"/>
            <a:r>
              <a:rPr lang="en-US" dirty="0" smtClean="0">
                <a:latin typeface="+mj-ea"/>
                <a:cs typeface="Calibri"/>
                <a:sym typeface="Calibri"/>
              </a:rPr>
              <a:t>RGC_10-2</a:t>
            </a:r>
            <a:endParaRPr lang="en-US" dirty="0">
              <a:latin typeface="+mj-ea"/>
            </a:endParaRPr>
          </a:p>
        </p:txBody>
      </p:sp>
      <p:sp>
        <p:nvSpPr>
          <p:cNvPr id="210" name="Shape 210"/>
          <p:cNvSpPr/>
          <p:nvPr/>
        </p:nvSpPr>
        <p:spPr>
          <a:xfrm>
            <a:off x="4608513" y="5957223"/>
            <a:ext cx="4296358" cy="699796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 algn="r">
              <a:buSzPct val="25000"/>
            </a:pPr>
            <a:r>
              <a:rPr lang="en-US" altLang="ja-JP" dirty="0">
                <a:cs typeface="Calibri"/>
                <a:sym typeface="Calibri"/>
              </a:rPr>
              <a:t>Harwerth RS, et al, </a:t>
            </a:r>
            <a:r>
              <a:rPr lang="en-US" altLang="ja-JP" dirty="0" err="1">
                <a:cs typeface="Calibri"/>
                <a:sym typeface="Calibri"/>
              </a:rPr>
              <a:t>Prog</a:t>
            </a:r>
            <a:r>
              <a:rPr lang="en-US" altLang="ja-JP" dirty="0">
                <a:cs typeface="Calibri"/>
                <a:sym typeface="Calibri"/>
              </a:rPr>
              <a:t> </a:t>
            </a:r>
            <a:r>
              <a:rPr lang="en-US" altLang="ja-JP" dirty="0" err="1">
                <a:cs typeface="Calibri"/>
                <a:sym typeface="Calibri"/>
              </a:rPr>
              <a:t>Retin</a:t>
            </a:r>
            <a:r>
              <a:rPr lang="en-US" altLang="ja-JP" dirty="0">
                <a:cs typeface="Calibri"/>
                <a:sym typeface="Calibri"/>
              </a:rPr>
              <a:t> Eye Res. 2010</a:t>
            </a:r>
            <a:endParaRPr lang="en-US" dirty="0" smtClean="0">
              <a:latin typeface="Calibri"/>
              <a:ea typeface="Calibri"/>
              <a:cs typeface="Calibri"/>
              <a:sym typeface="Calibri"/>
            </a:endParaRPr>
          </a:p>
          <a:p>
            <a:pPr algn="r">
              <a:buSzPct val="25000"/>
            </a:pPr>
            <a:r>
              <a:rPr lang="en-US" dirty="0" smtClean="0">
                <a:latin typeface="Calibri"/>
                <a:ea typeface="Calibri"/>
                <a:cs typeface="Calibri"/>
                <a:sym typeface="Calibri"/>
              </a:rPr>
              <a:t>Medeiros FA.  </a:t>
            </a:r>
            <a:r>
              <a:rPr lang="en-US" dirty="0" err="1">
                <a:latin typeface="Calibri"/>
                <a:ea typeface="Calibri"/>
                <a:cs typeface="Calibri"/>
                <a:sym typeface="Calibri"/>
              </a:rPr>
              <a:t>ArchOphthalmol</a:t>
            </a: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. 2012</a:t>
            </a:r>
          </a:p>
        </p:txBody>
      </p:sp>
      <p:sp>
        <p:nvSpPr>
          <p:cNvPr id="212" name="Shape 212"/>
          <p:cNvSpPr txBox="1"/>
          <p:nvPr/>
        </p:nvSpPr>
        <p:spPr>
          <a:xfrm>
            <a:off x="2539717" y="2330434"/>
            <a:ext cx="4327323" cy="17091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lIns="68569" tIns="34275" rIns="68569" bIns="34275" anchor="t" anchorCtr="0">
            <a:noAutofit/>
          </a:bodyPr>
          <a:lstStyle/>
          <a:p>
            <a:pPr algn="ctr">
              <a:buSzPct val="25000"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m=[0.054*(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ec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*1.32)]+0.9</a:t>
            </a:r>
          </a:p>
          <a:p>
            <a:pPr algn="ctr">
              <a:buSzPct val="25000"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b=[-1.5*(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ec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*1.32)]-14.8</a:t>
            </a:r>
          </a:p>
          <a:p>
            <a:pPr algn="ctr">
              <a:buSzPct val="25000"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gc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={[(s-1)-b]/m}+4.7</a:t>
            </a:r>
          </a:p>
          <a:p>
            <a:pPr algn="ctr">
              <a:buSzPct val="25000"/>
            </a:pPr>
            <a:r>
              <a:rPr lang="en-US" sz="2800" dirty="0" smtClean="0">
                <a:ea typeface="Calibri"/>
                <a:cs typeface="Calibri"/>
                <a:sym typeface="Calibri"/>
              </a:rPr>
              <a:t>RGC</a:t>
            </a:r>
            <a:r>
              <a:rPr lang="en-US" altLang="ja-JP" sz="2800" dirty="0" smtClean="0">
                <a:ea typeface="Calibri"/>
                <a:cs typeface="Calibri"/>
                <a:sym typeface="Calibri"/>
              </a:rPr>
              <a:t>_10-2 </a:t>
            </a:r>
            <a:r>
              <a:rPr lang="en-US" sz="2400" dirty="0" smtClean="0">
                <a:latin typeface="Calibri"/>
                <a:ea typeface="Calibri"/>
                <a:cs typeface="Calibri"/>
                <a:sym typeface="Calibri"/>
              </a:rPr>
              <a:t>=[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∑10^(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gc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*0.1)]</a:t>
            </a:r>
            <a:r>
              <a:rPr lang="en-US" sz="2400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/9</a:t>
            </a:r>
          </a:p>
        </p:txBody>
      </p:sp>
      <p:sp>
        <p:nvSpPr>
          <p:cNvPr id="2" name="Rectangle 1"/>
          <p:cNvSpPr/>
          <p:nvPr/>
        </p:nvSpPr>
        <p:spPr>
          <a:xfrm>
            <a:off x="6063082" y="4448457"/>
            <a:ext cx="259070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ganglion cell quantity (</a:t>
            </a:r>
            <a:r>
              <a:rPr lang="en-US" dirty="0" err="1"/>
              <a:t>gc</a:t>
            </a:r>
            <a:r>
              <a:rPr lang="en-US" dirty="0" smtClean="0"/>
              <a:t>)</a:t>
            </a:r>
          </a:p>
          <a:p>
            <a:r>
              <a:rPr lang="en-US" dirty="0"/>
              <a:t>visual field sensitivity (s</a:t>
            </a:r>
            <a:r>
              <a:rPr lang="en-US" dirty="0" smtClean="0"/>
              <a:t>)</a:t>
            </a:r>
          </a:p>
          <a:p>
            <a:r>
              <a:rPr lang="en-US" dirty="0"/>
              <a:t>eccentricity (</a:t>
            </a:r>
            <a:r>
              <a:rPr lang="en-US" dirty="0" err="1"/>
              <a:t>ec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023859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207"/>
          <p:cNvSpPr txBox="1"/>
          <p:nvPr/>
        </p:nvSpPr>
        <p:spPr>
          <a:xfrm>
            <a:off x="1283337" y="2047004"/>
            <a:ext cx="6605093" cy="18282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lIns="68569" tIns="34275" rIns="68569" bIns="34275" anchor="t" anchorCtr="0">
            <a:noAutofit/>
          </a:bodyPr>
          <a:lstStyle/>
          <a:p>
            <a:pPr algn="ctr"/>
            <a:r>
              <a:rPr lang="en-US" altLang="ja-JP" sz="2100" dirty="0">
                <a:solidFill>
                  <a:srgbClr val="000000"/>
                </a:solidFill>
                <a:latin typeface="Arial" panose="020B0604020202020204" pitchFamily="34" charset="0"/>
              </a:rPr>
              <a:t>d = (−0.007*age) + 1.4 </a:t>
            </a:r>
            <a:endParaRPr lang="en-US" altLang="ja-JP" sz="2100" dirty="0"/>
          </a:p>
          <a:p>
            <a:pPr algn="ctr"/>
            <a:r>
              <a:rPr lang="en-US" altLang="ja-JP" sz="2100" dirty="0">
                <a:solidFill>
                  <a:srgbClr val="000000"/>
                </a:solidFill>
                <a:latin typeface="Arial" panose="020B0604020202020204" pitchFamily="34" charset="0"/>
              </a:rPr>
              <a:t>c = (−</a:t>
            </a:r>
            <a:r>
              <a:rPr lang="en-US" altLang="ja-JP" sz="2100" dirty="0" smtClean="0">
                <a:latin typeface="Arial" panose="020B0604020202020204" pitchFamily="34" charset="0"/>
              </a:rPr>
              <a:t>0.26*MD</a:t>
            </a:r>
            <a:r>
              <a:rPr lang="en-US" altLang="ja-JP" sz="2100" dirty="0" smtClean="0">
                <a:solidFill>
                  <a:srgbClr val="000000"/>
                </a:solidFill>
                <a:latin typeface="Arial" panose="020B0604020202020204" pitchFamily="34" charset="0"/>
              </a:rPr>
              <a:t>) </a:t>
            </a:r>
            <a:r>
              <a:rPr lang="en-US" altLang="ja-JP" sz="2100" dirty="0">
                <a:solidFill>
                  <a:srgbClr val="000000"/>
                </a:solidFill>
                <a:latin typeface="Arial" panose="020B0604020202020204" pitchFamily="34" charset="0"/>
              </a:rPr>
              <a:t>+ 0.12 </a:t>
            </a:r>
            <a:endParaRPr lang="en-US" altLang="ja-JP" sz="2100" dirty="0" smtClean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algn="ctr"/>
            <a:r>
              <a:rPr lang="en-US" altLang="ja-JP" sz="2100" dirty="0" smtClean="0">
                <a:solidFill>
                  <a:srgbClr val="000000"/>
                </a:solidFill>
                <a:latin typeface="Arial" panose="020B0604020202020204" pitchFamily="34" charset="0"/>
              </a:rPr>
              <a:t>a </a:t>
            </a:r>
            <a:r>
              <a:rPr lang="en-US" altLang="ja-JP" sz="2100" dirty="0">
                <a:solidFill>
                  <a:srgbClr val="000000"/>
                </a:solidFill>
                <a:latin typeface="Arial" panose="020B0604020202020204" pitchFamily="34" charset="0"/>
              </a:rPr>
              <a:t>= </a:t>
            </a:r>
            <a:r>
              <a:rPr lang="en-US" altLang="ja-JP" sz="2100" dirty="0" err="1" smtClean="0">
                <a:latin typeface="Arial" panose="020B0604020202020204" pitchFamily="34" charset="0"/>
              </a:rPr>
              <a:t>ave</a:t>
            </a:r>
            <a:r>
              <a:rPr lang="en-US" altLang="ja-JP" sz="2100" dirty="0" smtClean="0">
                <a:latin typeface="Arial" panose="020B0604020202020204" pitchFamily="34" charset="0"/>
              </a:rPr>
              <a:t> cpRNFLT</a:t>
            </a:r>
            <a:r>
              <a:rPr lang="en-US" altLang="ja-JP" sz="2100" dirty="0" smtClean="0">
                <a:solidFill>
                  <a:srgbClr val="000000"/>
                </a:solidFill>
                <a:latin typeface="Arial" panose="020B0604020202020204" pitchFamily="34" charset="0"/>
              </a:rPr>
              <a:t>*</a:t>
            </a:r>
            <a:r>
              <a:rPr lang="en-US" altLang="ja-JP" sz="2100" dirty="0" err="1" smtClean="0">
                <a:solidFill>
                  <a:srgbClr val="FF0000"/>
                </a:solidFill>
                <a:latin typeface="Arial" panose="020B0604020202020204" pitchFamily="34" charset="0"/>
              </a:rPr>
              <a:t>θ</a:t>
            </a:r>
            <a:r>
              <a:rPr lang="en-US" altLang="ja-JP" sz="2100" dirty="0" smtClean="0">
                <a:solidFill>
                  <a:srgbClr val="FF0000"/>
                </a:solidFill>
                <a:latin typeface="Arial" panose="020B0604020202020204" pitchFamily="34" charset="0"/>
              </a:rPr>
              <a:t>/360</a:t>
            </a:r>
            <a:r>
              <a:rPr lang="en-US" altLang="ja-JP" sz="2100" dirty="0" smtClean="0">
                <a:solidFill>
                  <a:srgbClr val="000000"/>
                </a:solidFill>
                <a:latin typeface="Arial" panose="020B0604020202020204" pitchFamily="34" charset="0"/>
              </a:rPr>
              <a:t>*10870*d </a:t>
            </a:r>
          </a:p>
          <a:p>
            <a:pPr algn="ctr"/>
            <a:endParaRPr lang="en-US" altLang="ja-JP" sz="2100" dirty="0" smtClean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algn="ctr"/>
            <a:r>
              <a:rPr lang="en-US" altLang="ja-JP" sz="2100" dirty="0" smtClean="0">
                <a:solidFill>
                  <a:srgbClr val="000000"/>
                </a:solidFill>
                <a:latin typeface="Arial" panose="020B0604020202020204" pitchFamily="34" charset="0"/>
              </a:rPr>
              <a:t>RGC_OCT= </a:t>
            </a:r>
            <a:r>
              <a:rPr lang="en-US" altLang="ja-JP" sz="2100" dirty="0">
                <a:solidFill>
                  <a:srgbClr val="000000"/>
                </a:solidFill>
                <a:latin typeface="Arial" panose="020B0604020202020204" pitchFamily="34" charset="0"/>
              </a:rPr>
              <a:t>10^[(log(a)*10 −c)*0.1</a:t>
            </a:r>
            <a:r>
              <a:rPr lang="en-US" altLang="ja-JP" sz="2100" dirty="0" smtClean="0">
                <a:solidFill>
                  <a:srgbClr val="000000"/>
                </a:solidFill>
                <a:latin typeface="Arial" panose="020B0604020202020204" pitchFamily="34" charset="0"/>
              </a:rPr>
              <a:t>]</a:t>
            </a:r>
            <a:endParaRPr lang="en-US" altLang="ja-JP" sz="2100" dirty="0"/>
          </a:p>
        </p:txBody>
      </p:sp>
      <p:sp>
        <p:nvSpPr>
          <p:cNvPr id="5" name="Shape 210"/>
          <p:cNvSpPr/>
          <p:nvPr/>
        </p:nvSpPr>
        <p:spPr>
          <a:xfrm>
            <a:off x="5232401" y="6283252"/>
            <a:ext cx="3712227" cy="699796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 algn="r">
              <a:buSzPct val="25000"/>
            </a:pPr>
            <a:r>
              <a:rPr lang="en-US" dirty="0">
                <a:ea typeface="Calibri"/>
                <a:cs typeface="Calibri"/>
                <a:sym typeface="Calibri"/>
              </a:rPr>
              <a:t>Medeiros FA.  </a:t>
            </a:r>
            <a:r>
              <a:rPr lang="en-US" dirty="0" err="1">
                <a:ea typeface="Calibri"/>
                <a:cs typeface="Calibri"/>
                <a:sym typeface="Calibri"/>
              </a:rPr>
              <a:t>ArchOphthalmol</a:t>
            </a:r>
            <a:r>
              <a:rPr lang="en-US" dirty="0">
                <a:ea typeface="Calibri"/>
                <a:cs typeface="Calibri"/>
                <a:sym typeface="Calibri"/>
              </a:rPr>
              <a:t>. </a:t>
            </a:r>
            <a:r>
              <a:rPr lang="en-US" dirty="0" smtClean="0">
                <a:ea typeface="Calibri"/>
                <a:cs typeface="Calibri"/>
                <a:sym typeface="Calibri"/>
              </a:rPr>
              <a:t>2012</a:t>
            </a:r>
            <a:endParaRPr lang="en-US" dirty="0" smtClean="0">
              <a:latin typeface="Calibri"/>
              <a:ea typeface="Calibri"/>
              <a:cs typeface="Calibri"/>
              <a:sym typeface="Calibri"/>
            </a:endParaRPr>
          </a:p>
          <a:p>
            <a:pPr algn="r">
              <a:buSzPct val="25000"/>
            </a:pPr>
            <a:r>
              <a:rPr lang="en-US" dirty="0" smtClean="0">
                <a:latin typeface="Calibri"/>
                <a:ea typeface="Calibri"/>
                <a:cs typeface="Calibri"/>
                <a:sym typeface="Calibri"/>
              </a:rPr>
              <a:t>Zhang C. Ophthalmology 2014</a:t>
            </a:r>
            <a:endParaRPr lang="en-US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正方形/長方形 5"/>
          <p:cNvSpPr/>
          <p:nvPr/>
        </p:nvSpPr>
        <p:spPr>
          <a:xfrm>
            <a:off x="2809068" y="3852918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ja-JP" dirty="0"/>
              <a:t/>
            </a:r>
            <a:br>
              <a:rPr lang="en-US" altLang="ja-JP" dirty="0"/>
            </a:br>
            <a:endParaRPr lang="ja-JP" alt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3442953" y="4399300"/>
            <a:ext cx="2312069" cy="1553413"/>
            <a:chOff x="3456056" y="4074068"/>
            <a:chExt cx="2312069" cy="1553413"/>
          </a:xfrm>
        </p:grpSpPr>
        <p:sp>
          <p:nvSpPr>
            <p:cNvPr id="17" name="TextBox 16"/>
            <p:cNvSpPr txBox="1"/>
            <p:nvPr/>
          </p:nvSpPr>
          <p:spPr>
            <a:xfrm>
              <a:off x="4158001" y="4074068"/>
              <a:ext cx="8819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err="1" smtClean="0"/>
                <a:t>cpRNFL</a:t>
              </a:r>
              <a:endParaRPr lang="en-US" dirty="0"/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3456056" y="4736573"/>
              <a:ext cx="535724" cy="890908"/>
              <a:chOff x="4331126" y="4470853"/>
              <a:chExt cx="535724" cy="890908"/>
            </a:xfrm>
          </p:grpSpPr>
          <p:sp>
            <p:nvSpPr>
              <p:cNvPr id="15" name="Oval 14"/>
              <p:cNvSpPr/>
              <p:nvPr/>
            </p:nvSpPr>
            <p:spPr>
              <a:xfrm>
                <a:off x="4350811" y="4470853"/>
                <a:ext cx="500295" cy="544423"/>
              </a:xfrm>
              <a:prstGeom prst="ellipse">
                <a:avLst/>
              </a:prstGeom>
              <a:solidFill>
                <a:srgbClr val="0700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4331126" y="4992429"/>
                <a:ext cx="5357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/>
                  <a:t>360</a:t>
                </a:r>
                <a:endParaRPr lang="en-US" dirty="0"/>
              </a:p>
            </p:txBody>
          </p:sp>
        </p:grpSp>
        <p:grpSp>
          <p:nvGrpSpPr>
            <p:cNvPr id="4" name="Group 3"/>
            <p:cNvGrpSpPr/>
            <p:nvPr/>
          </p:nvGrpSpPr>
          <p:grpSpPr>
            <a:xfrm>
              <a:off x="5232401" y="4703311"/>
              <a:ext cx="535724" cy="924170"/>
              <a:chOff x="4331126" y="5472201"/>
              <a:chExt cx="535724" cy="924170"/>
            </a:xfrm>
          </p:grpSpPr>
          <p:grpSp>
            <p:nvGrpSpPr>
              <p:cNvPr id="16" name="Group 15"/>
              <p:cNvGrpSpPr/>
              <p:nvPr/>
            </p:nvGrpSpPr>
            <p:grpSpPr>
              <a:xfrm>
                <a:off x="4346871" y="5472201"/>
                <a:ext cx="504234" cy="548710"/>
                <a:chOff x="6953300" y="3833811"/>
                <a:chExt cx="806400" cy="806400"/>
              </a:xfrm>
            </p:grpSpPr>
            <p:sp>
              <p:nvSpPr>
                <p:cNvPr id="21" name="Oval 20"/>
                <p:cNvSpPr/>
                <p:nvPr/>
              </p:nvSpPr>
              <p:spPr>
                <a:xfrm>
                  <a:off x="6959600" y="3836961"/>
                  <a:ext cx="800100" cy="800100"/>
                </a:xfrm>
                <a:prstGeom prst="ellipse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" name="Pie 21"/>
                <p:cNvSpPr/>
                <p:nvPr/>
              </p:nvSpPr>
              <p:spPr>
                <a:xfrm rot="10800000">
                  <a:off x="6953300" y="3833811"/>
                  <a:ext cx="806400" cy="806400"/>
                </a:xfrm>
                <a:prstGeom prst="pie">
                  <a:avLst>
                    <a:gd name="adj1" fmla="val 5423411"/>
                    <a:gd name="adj2" fmla="val 16181995"/>
                  </a:avLst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9" name="TextBox 18"/>
              <p:cNvSpPr txBox="1"/>
              <p:nvPr/>
            </p:nvSpPr>
            <p:spPr>
              <a:xfrm>
                <a:off x="4331126" y="6027039"/>
                <a:ext cx="5357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/>
                  <a:t>180</a:t>
                </a:r>
                <a:endParaRPr lang="en-US" dirty="0"/>
              </a:p>
            </p:txBody>
          </p:sp>
        </p:grpSp>
      </p:grpSp>
      <p:sp>
        <p:nvSpPr>
          <p:cNvPr id="20" name="Rectangle 9"/>
          <p:cNvSpPr/>
          <p:nvPr/>
        </p:nvSpPr>
        <p:spPr>
          <a:xfrm>
            <a:off x="5270913" y="5891504"/>
            <a:ext cx="37970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>
                <a:latin typeface="Arial" panose="020B0604020202020204" pitchFamily="34" charset="0"/>
              </a:rPr>
              <a:t>cpRNFLT; </a:t>
            </a:r>
            <a:r>
              <a:rPr lang="ja-JP" altLang="en-US" dirty="0" smtClean="0">
                <a:latin typeface="Arial" panose="020B0604020202020204" pitchFamily="34" charset="0"/>
              </a:rPr>
              <a:t>乳頭周囲神経節細胞層厚</a:t>
            </a:r>
            <a:endParaRPr lang="en-US" dirty="0"/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781050" y="5175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smtClean="0">
                <a:latin typeface="+mj-ea"/>
                <a:cs typeface="Calibri"/>
                <a:sym typeface="Calibri"/>
              </a:rPr>
              <a:t>RGC_OCT</a:t>
            </a:r>
            <a:endParaRPr lang="en-US" dirty="0">
              <a:latin typeface="+mj-ea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5739277" y="3996924"/>
            <a:ext cx="3466398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Axonal density (d)</a:t>
            </a:r>
          </a:p>
          <a:p>
            <a:r>
              <a:rPr lang="en-US" dirty="0"/>
              <a:t>c</a:t>
            </a:r>
            <a:r>
              <a:rPr lang="en-US" dirty="0" smtClean="0"/>
              <a:t>orrection factor for the severity(c)</a:t>
            </a:r>
          </a:p>
          <a:p>
            <a:r>
              <a:rPr lang="en-US" dirty="0" smtClean="0"/>
              <a:t>Axon (a)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0970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22072</TotalTime>
  <Words>1325</Words>
  <Application>Microsoft Macintosh PowerPoint</Application>
  <PresentationFormat>On-screen Show (4:3)</PresentationFormat>
  <Paragraphs>199</Paragraphs>
  <Slides>16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8" baseType="lpstr">
      <vt:lpstr>Calibri</vt:lpstr>
      <vt:lpstr>Calibri Light</vt:lpstr>
      <vt:lpstr>Century</vt:lpstr>
      <vt:lpstr>Mangal</vt:lpstr>
      <vt:lpstr>ＭＳ ゴシック</vt:lpstr>
      <vt:lpstr>Times New Roman</vt:lpstr>
      <vt:lpstr>Wingdings</vt:lpstr>
      <vt:lpstr>Yu Gothic</vt:lpstr>
      <vt:lpstr>游ゴシック</vt:lpstr>
      <vt:lpstr>游ゴシック Light</vt:lpstr>
      <vt:lpstr>Arial</vt:lpstr>
      <vt:lpstr>Office Theme</vt:lpstr>
      <vt:lpstr>ハンフリー10-2とOCTから算出する網膜神経節細胞数</vt:lpstr>
      <vt:lpstr>背景</vt:lpstr>
      <vt:lpstr>背景</vt:lpstr>
      <vt:lpstr>目的</vt:lpstr>
      <vt:lpstr>対象</vt:lpstr>
      <vt:lpstr>対象</vt:lpstr>
      <vt:lpstr>PowerPoint Presentation</vt:lpstr>
      <vt:lpstr>RGC_10-2</vt:lpstr>
      <vt:lpstr>PowerPoint Presentation</vt:lpstr>
      <vt:lpstr>MD10-2 vs RGC_OCT</vt:lpstr>
      <vt:lpstr>RGC_HFA vs RGC_OCT 360 &amp;180 degree</vt:lpstr>
      <vt:lpstr>視覚10度の神経線維走行と視神経乳頭の対応 </vt:lpstr>
      <vt:lpstr>Displaced test point*</vt:lpstr>
      <vt:lpstr>Displaced RGC_HFA vs. RGC_OCT 360 or 180 degree</vt:lpstr>
      <vt:lpstr>なぜRGC_HFAとRGC_OCT360との整合性が高いのか？</vt:lpstr>
      <vt:lpstr>結語</vt:lpstr>
    </vt:vector>
  </TitlesOfParts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小川俊平</dc:creator>
  <cp:lastModifiedBy>小川俊平</cp:lastModifiedBy>
  <cp:revision>470</cp:revision>
  <dcterms:created xsi:type="dcterms:W3CDTF">2017-05-19T11:56:16Z</dcterms:created>
  <dcterms:modified xsi:type="dcterms:W3CDTF">2017-09-26T10:22:02Z</dcterms:modified>
</cp:coreProperties>
</file>